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264" r:id="rId6"/>
    <p:sldId id="265" r:id="rId7"/>
    <p:sldId id="259" r:id="rId8"/>
    <p:sldId id="266" r:id="rId9"/>
    <p:sldId id="267" r:id="rId10"/>
    <p:sldId id="268" r:id="rId11"/>
    <p:sldId id="271" r:id="rId12"/>
    <p:sldId id="272" r:id="rId13"/>
    <p:sldId id="302" r:id="rId14"/>
    <p:sldId id="303" r:id="rId15"/>
    <p:sldId id="304" r:id="rId16"/>
    <p:sldId id="273" r:id="rId17"/>
    <p:sldId id="274" r:id="rId18"/>
    <p:sldId id="279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305" r:id="rId28"/>
    <p:sldId id="284" r:id="rId29"/>
    <p:sldId id="285" r:id="rId30"/>
    <p:sldId id="286" r:id="rId31"/>
    <p:sldId id="287" r:id="rId32"/>
    <p:sldId id="288" r:id="rId33"/>
    <p:sldId id="289" r:id="rId34"/>
    <p:sldId id="262" r:id="rId35"/>
    <p:sldId id="290" r:id="rId36"/>
    <p:sldId id="291" r:id="rId37"/>
    <p:sldId id="292" r:id="rId38"/>
    <p:sldId id="293" r:id="rId39"/>
    <p:sldId id="269" r:id="rId40"/>
    <p:sldId id="270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 Lenoir" initials="FL" lastIdx="1" clrIdx="0">
    <p:extLst>
      <p:ext uri="{19B8F6BF-5375-455C-9EA6-DF929625EA0E}">
        <p15:presenceInfo xmlns:p15="http://schemas.microsoft.com/office/powerpoint/2012/main" userId="S::FLenoir@kronosbio.com::1c112b80-2ba0-45c5-8e2c-3967203987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24E15-0BA3-4EC2-868A-EAD197333B57}" v="100" dt="2021-08-09T19:21:45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6" autoAdjust="0"/>
    <p:restoredTop sz="94247"/>
  </p:normalViewPr>
  <p:slideViewPr>
    <p:cSldViewPr snapToGrid="0">
      <p:cViewPr varScale="1">
        <p:scale>
          <a:sx n="120" d="100"/>
          <a:sy n="120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Lenoir" userId="1c112b80-2ba0-45c5-8e2c-3967203987f8" providerId="ADAL" clId="{95A24E15-0BA3-4EC2-868A-EAD197333B57}"/>
    <pc:docChg chg="undo custSel addSld delSld modSld sldOrd">
      <pc:chgData name="Frank Lenoir" userId="1c112b80-2ba0-45c5-8e2c-3967203987f8" providerId="ADAL" clId="{95A24E15-0BA3-4EC2-868A-EAD197333B57}" dt="2021-08-09T19:27:20.976" v="4129" actId="20577"/>
      <pc:docMkLst>
        <pc:docMk/>
      </pc:docMkLst>
      <pc:sldChg chg="modSp">
        <pc:chgData name="Frank Lenoir" userId="1c112b80-2ba0-45c5-8e2c-3967203987f8" providerId="ADAL" clId="{95A24E15-0BA3-4EC2-868A-EAD197333B57}" dt="2021-08-09T15:31:37.694" v="13"/>
        <pc:sldMkLst>
          <pc:docMk/>
          <pc:sldMk cId="469801910" sldId="256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469801910" sldId="256"/>
            <ac:spMk id="2" creationId="{4F6E9CF0-10BC-4702-A3C2-71D63D9985AA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469801910" sldId="256"/>
            <ac:spMk id="3" creationId="{7A4FB530-CBF7-437F-A5F2-CE94535D5843}"/>
          </ac:spMkLst>
        </pc:spChg>
      </pc:sldChg>
      <pc:sldChg chg="modSp mod modAnim">
        <pc:chgData name="Frank Lenoir" userId="1c112b80-2ba0-45c5-8e2c-3967203987f8" providerId="ADAL" clId="{95A24E15-0BA3-4EC2-868A-EAD197333B57}" dt="2021-08-09T18:28:35.264" v="965" actId="5793"/>
        <pc:sldMkLst>
          <pc:docMk/>
          <pc:sldMk cId="3515943257" sldId="257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5943257" sldId="257"/>
            <ac:spMk id="2" creationId="{16EC5B01-AE9D-48D9-94CE-08AC8E6796E7}"/>
          </ac:spMkLst>
        </pc:spChg>
        <pc:spChg chg="mod">
          <ac:chgData name="Frank Lenoir" userId="1c112b80-2ba0-45c5-8e2c-3967203987f8" providerId="ADAL" clId="{95A24E15-0BA3-4EC2-868A-EAD197333B57}" dt="2021-08-09T18:28:35.264" v="965" actId="5793"/>
          <ac:spMkLst>
            <pc:docMk/>
            <pc:sldMk cId="3515943257" sldId="257"/>
            <ac:spMk id="3" creationId="{376A7F3E-A65D-4E14-8A54-8D287FDBB389}"/>
          </ac:spMkLst>
        </pc:spChg>
      </pc:sldChg>
      <pc:sldChg chg="modSp mod modAnim">
        <pc:chgData name="Frank Lenoir" userId="1c112b80-2ba0-45c5-8e2c-3967203987f8" providerId="ADAL" clId="{95A24E15-0BA3-4EC2-868A-EAD197333B57}" dt="2021-08-09T15:32:19.720" v="31" actId="20577"/>
        <pc:sldMkLst>
          <pc:docMk/>
          <pc:sldMk cId="2668700381" sldId="258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2668700381" sldId="258"/>
            <ac:spMk id="2" creationId="{9B0D63F0-4EE3-4B92-92BD-D432D0C5E65F}"/>
          </ac:spMkLst>
        </pc:spChg>
        <pc:spChg chg="mod">
          <ac:chgData name="Frank Lenoir" userId="1c112b80-2ba0-45c5-8e2c-3967203987f8" providerId="ADAL" clId="{95A24E15-0BA3-4EC2-868A-EAD197333B57}" dt="2021-08-09T15:32:19.720" v="31" actId="20577"/>
          <ac:spMkLst>
            <pc:docMk/>
            <pc:sldMk cId="2668700381" sldId="258"/>
            <ac:spMk id="3" creationId="{F5BA30A2-E5ED-45B6-81BA-0DEBFF6E9F19}"/>
          </ac:spMkLst>
        </pc:spChg>
      </pc:sldChg>
      <pc:sldChg chg="addSp delSp modSp mod modNotesTx">
        <pc:chgData name="Frank Lenoir" userId="1c112b80-2ba0-45c5-8e2c-3967203987f8" providerId="ADAL" clId="{95A24E15-0BA3-4EC2-868A-EAD197333B57}" dt="2021-08-09T18:42:39.980" v="1841" actId="20577"/>
        <pc:sldMkLst>
          <pc:docMk/>
          <pc:sldMk cId="1008670701" sldId="259"/>
        </pc:sldMkLst>
        <pc:spChg chg="mod">
          <ac:chgData name="Frank Lenoir" userId="1c112b80-2ba0-45c5-8e2c-3967203987f8" providerId="ADAL" clId="{95A24E15-0BA3-4EC2-868A-EAD197333B57}" dt="2021-08-09T18:26:23.589" v="790" actId="20577"/>
          <ac:spMkLst>
            <pc:docMk/>
            <pc:sldMk cId="1008670701" sldId="259"/>
            <ac:spMk id="2" creationId="{6CA1732D-42FD-40AE-B912-049A87895A19}"/>
          </ac:spMkLst>
        </pc:spChg>
        <pc:spChg chg="mod">
          <ac:chgData name="Frank Lenoir" userId="1c112b80-2ba0-45c5-8e2c-3967203987f8" providerId="ADAL" clId="{95A24E15-0BA3-4EC2-868A-EAD197333B57}" dt="2021-08-09T18:31:53.552" v="1107" actId="27636"/>
          <ac:spMkLst>
            <pc:docMk/>
            <pc:sldMk cId="1008670701" sldId="259"/>
            <ac:spMk id="3" creationId="{3FD5BCB8-BDB1-421A-8885-6EE2B2B5011A}"/>
          </ac:spMkLst>
        </pc:spChg>
        <pc:spChg chg="add mod">
          <ac:chgData name="Frank Lenoir" userId="1c112b80-2ba0-45c5-8e2c-3967203987f8" providerId="ADAL" clId="{95A24E15-0BA3-4EC2-868A-EAD197333B57}" dt="2021-08-09T18:41:28.540" v="1781" actId="1076"/>
          <ac:spMkLst>
            <pc:docMk/>
            <pc:sldMk cId="1008670701" sldId="259"/>
            <ac:spMk id="6" creationId="{056C3DFD-3819-434D-97DE-14B2C6FC4B93}"/>
          </ac:spMkLst>
        </pc:spChg>
        <pc:spChg chg="add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7" creationId="{5E3783E0-A430-4F47-9F7C-4C8C512680D8}"/>
          </ac:spMkLst>
        </pc:spChg>
        <pc:spChg chg="add del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16" creationId="{4266881A-5576-4615-AB13-200D7507D08F}"/>
          </ac:spMkLst>
        </pc:spChg>
        <pc:spChg chg="add mod">
          <ac:chgData name="Frank Lenoir" userId="1c112b80-2ba0-45c5-8e2c-3967203987f8" providerId="ADAL" clId="{95A24E15-0BA3-4EC2-868A-EAD197333B57}" dt="2021-08-09T18:41:28.540" v="1781" actId="1076"/>
          <ac:spMkLst>
            <pc:docMk/>
            <pc:sldMk cId="1008670701" sldId="259"/>
            <ac:spMk id="18" creationId="{5D259928-2F0A-46CE-A91B-A5CEAF6F5F4D}"/>
          </ac:spMkLst>
        </pc:spChg>
        <pc:spChg chg="add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23" creationId="{09493EC5-15A6-4120-A80A-D6C8C20AD02E}"/>
          </ac:spMkLst>
        </pc:spChg>
        <pc:spChg chg="add mod">
          <ac:chgData name="Frank Lenoir" userId="1c112b80-2ba0-45c5-8e2c-3967203987f8" providerId="ADAL" clId="{95A24E15-0BA3-4EC2-868A-EAD197333B57}" dt="2021-08-09T18:42:39.980" v="1841" actId="20577"/>
          <ac:spMkLst>
            <pc:docMk/>
            <pc:sldMk cId="1008670701" sldId="259"/>
            <ac:spMk id="24" creationId="{6130019A-27EE-4AFC-A42D-C674AFCF45C9}"/>
          </ac:spMkLst>
        </pc:spChg>
        <pc:picChg chg="add del mod">
          <ac:chgData name="Frank Lenoir" userId="1c112b80-2ba0-45c5-8e2c-3967203987f8" providerId="ADAL" clId="{95A24E15-0BA3-4EC2-868A-EAD197333B57}" dt="2021-08-09T18:26:02.542" v="771" actId="478"/>
          <ac:picMkLst>
            <pc:docMk/>
            <pc:sldMk cId="1008670701" sldId="259"/>
            <ac:picMk id="4" creationId="{56AF99CD-3331-4D0B-BD5C-BF6A74AF6A8D}"/>
          </ac:picMkLst>
        </pc:picChg>
        <pc:picChg chg="add del mod modCrop">
          <ac:chgData name="Frank Lenoir" userId="1c112b80-2ba0-45c5-8e2c-3967203987f8" providerId="ADAL" clId="{95A24E15-0BA3-4EC2-868A-EAD197333B57}" dt="2021-08-09T18:31:41.835" v="1092" actId="478"/>
          <ac:picMkLst>
            <pc:docMk/>
            <pc:sldMk cId="1008670701" sldId="259"/>
            <ac:picMk id="5" creationId="{E2C8F686-FB9A-4BF8-B1AA-F4C7DD8D0FD5}"/>
          </ac:picMkLst>
        </pc:picChg>
        <pc:picChg chg="add mod">
          <ac:chgData name="Frank Lenoir" userId="1c112b80-2ba0-45c5-8e2c-3967203987f8" providerId="ADAL" clId="{95A24E15-0BA3-4EC2-868A-EAD197333B57}" dt="2021-08-09T18:41:28.540" v="1781" actId="1076"/>
          <ac:picMkLst>
            <pc:docMk/>
            <pc:sldMk cId="1008670701" sldId="259"/>
            <ac:picMk id="17" creationId="{8ADB0F0B-C052-4A76-A328-1E9520BABDDB}"/>
          </ac:picMkLst>
        </pc:picChg>
        <pc:cxnChg chg="add del mod">
          <ac:chgData name="Frank Lenoir" userId="1c112b80-2ba0-45c5-8e2c-3967203987f8" providerId="ADAL" clId="{95A24E15-0BA3-4EC2-868A-EAD197333B57}" dt="2021-08-09T18:30:33.826" v="1075" actId="478"/>
          <ac:cxnSpMkLst>
            <pc:docMk/>
            <pc:sldMk cId="1008670701" sldId="259"/>
            <ac:cxnSpMk id="9" creationId="{FF2E8426-D55C-43A5-BC21-DD636154CAA0}"/>
          </ac:cxnSpMkLst>
        </pc:cxnChg>
        <pc:cxnChg chg="add del mod">
          <ac:chgData name="Frank Lenoir" userId="1c112b80-2ba0-45c5-8e2c-3967203987f8" providerId="ADAL" clId="{95A24E15-0BA3-4EC2-868A-EAD197333B57}" dt="2021-08-09T18:30:34.605" v="1076" actId="478"/>
          <ac:cxnSpMkLst>
            <pc:docMk/>
            <pc:sldMk cId="1008670701" sldId="259"/>
            <ac:cxnSpMk id="11" creationId="{DA32F6C7-2A7E-4E86-B899-497AC2089DA0}"/>
          </ac:cxnSpMkLst>
        </pc:cxnChg>
        <pc:cxnChg chg="add del mod">
          <ac:chgData name="Frank Lenoir" userId="1c112b80-2ba0-45c5-8e2c-3967203987f8" providerId="ADAL" clId="{95A24E15-0BA3-4EC2-868A-EAD197333B57}" dt="2021-08-09T18:41:40.880" v="1784" actId="1076"/>
          <ac:cxnSpMkLst>
            <pc:docMk/>
            <pc:sldMk cId="1008670701" sldId="259"/>
            <ac:cxnSpMk id="13" creationId="{CF5A9836-9513-4F5B-A361-3A8CBE2B73EC}"/>
          </ac:cxnSpMkLst>
        </pc:cxnChg>
        <pc:cxnChg chg="add del mod">
          <ac:chgData name="Frank Lenoir" userId="1c112b80-2ba0-45c5-8e2c-3967203987f8" providerId="ADAL" clId="{95A24E15-0BA3-4EC2-868A-EAD197333B57}" dt="2021-08-09T18:35:48.457" v="1287"/>
          <ac:cxnSpMkLst>
            <pc:docMk/>
            <pc:sldMk cId="1008670701" sldId="259"/>
            <ac:cxnSpMk id="21" creationId="{17344D50-6DE0-4A6C-8625-2FD59912A8B1}"/>
          </ac:cxnSpMkLst>
        </pc:cxnChg>
      </pc:sldChg>
      <pc:sldChg chg="modSp mod">
        <pc:chgData name="Frank Lenoir" userId="1c112b80-2ba0-45c5-8e2c-3967203987f8" providerId="ADAL" clId="{95A24E15-0BA3-4EC2-868A-EAD197333B57}" dt="2021-08-09T18:08:28.954" v="160" actId="27636"/>
        <pc:sldMkLst>
          <pc:docMk/>
          <pc:sldMk cId="3362908" sldId="260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362908" sldId="260"/>
            <ac:spMk id="2" creationId="{BC8BEB40-1C3A-47E1-80C7-0A4FF2742270}"/>
          </ac:spMkLst>
        </pc:spChg>
        <pc:spChg chg="mod">
          <ac:chgData name="Frank Lenoir" userId="1c112b80-2ba0-45c5-8e2c-3967203987f8" providerId="ADAL" clId="{95A24E15-0BA3-4EC2-868A-EAD197333B57}" dt="2021-08-09T18:08:28.954" v="160" actId="27636"/>
          <ac:spMkLst>
            <pc:docMk/>
            <pc:sldMk cId="3362908" sldId="260"/>
            <ac:spMk id="3" creationId="{782F01F9-C789-497C-A18A-569D2722909F}"/>
          </ac:spMkLst>
        </pc:spChg>
      </pc:sldChg>
      <pc:sldChg chg="modSp mod">
        <pc:chgData name="Frank Lenoir" userId="1c112b80-2ba0-45c5-8e2c-3967203987f8" providerId="ADAL" clId="{95A24E15-0BA3-4EC2-868A-EAD197333B57}" dt="2021-08-09T19:27:20.976" v="4129" actId="20577"/>
        <pc:sldMkLst>
          <pc:docMk/>
          <pc:sldMk cId="2415850713" sldId="261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2415850713" sldId="261"/>
            <ac:spMk id="2" creationId="{3E4BC77B-EBC8-42DD-9B00-F9C46FE009DB}"/>
          </ac:spMkLst>
        </pc:spChg>
        <pc:spChg chg="mod">
          <ac:chgData name="Frank Lenoir" userId="1c112b80-2ba0-45c5-8e2c-3967203987f8" providerId="ADAL" clId="{95A24E15-0BA3-4EC2-868A-EAD197333B57}" dt="2021-08-09T19:27:20.976" v="4129" actId="20577"/>
          <ac:spMkLst>
            <pc:docMk/>
            <pc:sldMk cId="2415850713" sldId="261"/>
            <ac:spMk id="3" creationId="{9D5EBDF3-6821-4E36-A703-55C63B2D7821}"/>
          </ac:spMkLst>
        </pc:spChg>
      </pc:sldChg>
      <pc:sldChg chg="modSp del">
        <pc:chgData name="Frank Lenoir" userId="1c112b80-2ba0-45c5-8e2c-3967203987f8" providerId="ADAL" clId="{95A24E15-0BA3-4EC2-868A-EAD197333B57}" dt="2021-08-09T19:26:28.809" v="4011" actId="47"/>
        <pc:sldMkLst>
          <pc:docMk/>
          <pc:sldMk cId="3519208847" sldId="262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9208847" sldId="262"/>
            <ac:spMk id="2" creationId="{D080F368-0A36-4FB3-BCC9-AFEFCD6394F8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9208847" sldId="262"/>
            <ac:spMk id="3" creationId="{ACE9600E-9679-43F5-8041-6055AEF46FEB}"/>
          </ac:spMkLst>
        </pc:spChg>
      </pc:sldChg>
      <pc:sldChg chg="modSp del">
        <pc:chgData name="Frank Lenoir" userId="1c112b80-2ba0-45c5-8e2c-3967203987f8" providerId="ADAL" clId="{95A24E15-0BA3-4EC2-868A-EAD197333B57}" dt="2021-08-09T19:26:27.952" v="4010" actId="47"/>
        <pc:sldMkLst>
          <pc:docMk/>
          <pc:sldMk cId="1679623866" sldId="263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1679623866" sldId="263"/>
            <ac:spMk id="2" creationId="{D1A79F66-241D-4730-9C34-738546D46751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1679623866" sldId="263"/>
            <ac:spMk id="3" creationId="{B0CA2F38-8A92-421B-8AD2-9A20BDCF3B66}"/>
          </ac:spMkLst>
        </pc:spChg>
      </pc:sldChg>
      <pc:sldChg chg="modSp new mod">
        <pc:chgData name="Frank Lenoir" userId="1c112b80-2ba0-45c5-8e2c-3967203987f8" providerId="ADAL" clId="{95A24E15-0BA3-4EC2-868A-EAD197333B57}" dt="2021-08-09T18:46:32.509" v="2045" actId="20577"/>
        <pc:sldMkLst>
          <pc:docMk/>
          <pc:sldMk cId="2360742736" sldId="264"/>
        </pc:sldMkLst>
        <pc:spChg chg="mod">
          <ac:chgData name="Frank Lenoir" userId="1c112b80-2ba0-45c5-8e2c-3967203987f8" providerId="ADAL" clId="{95A24E15-0BA3-4EC2-868A-EAD197333B57}" dt="2021-08-09T18:20:49.436" v="599" actId="20577"/>
          <ac:spMkLst>
            <pc:docMk/>
            <pc:sldMk cId="2360742736" sldId="264"/>
            <ac:spMk id="2" creationId="{677D5218-3E04-4019-A11B-CDCBC16767C6}"/>
          </ac:spMkLst>
        </pc:spChg>
        <pc:spChg chg="mod">
          <ac:chgData name="Frank Lenoir" userId="1c112b80-2ba0-45c5-8e2c-3967203987f8" providerId="ADAL" clId="{95A24E15-0BA3-4EC2-868A-EAD197333B57}" dt="2021-08-09T18:46:32.509" v="2045" actId="20577"/>
          <ac:spMkLst>
            <pc:docMk/>
            <pc:sldMk cId="2360742736" sldId="264"/>
            <ac:spMk id="3" creationId="{3C778EC8-F79C-470B-B3A0-A272CD325D38}"/>
          </ac:spMkLst>
        </pc:spChg>
      </pc:sldChg>
      <pc:sldChg chg="modSp new mod modNotesTx">
        <pc:chgData name="Frank Lenoir" userId="1c112b80-2ba0-45c5-8e2c-3967203987f8" providerId="ADAL" clId="{95A24E15-0BA3-4EC2-868A-EAD197333B57}" dt="2021-08-09T18:22:16.106" v="709" actId="113"/>
        <pc:sldMkLst>
          <pc:docMk/>
          <pc:sldMk cId="2524917587" sldId="265"/>
        </pc:sldMkLst>
        <pc:spChg chg="mod">
          <ac:chgData name="Frank Lenoir" userId="1c112b80-2ba0-45c5-8e2c-3967203987f8" providerId="ADAL" clId="{95A24E15-0BA3-4EC2-868A-EAD197333B57}" dt="2021-08-09T18:21:08.011" v="611" actId="20577"/>
          <ac:spMkLst>
            <pc:docMk/>
            <pc:sldMk cId="2524917587" sldId="265"/>
            <ac:spMk id="2" creationId="{EA52376A-0AFE-4B4E-9AD2-05436660EBA4}"/>
          </ac:spMkLst>
        </pc:spChg>
        <pc:spChg chg="mod">
          <ac:chgData name="Frank Lenoir" userId="1c112b80-2ba0-45c5-8e2c-3967203987f8" providerId="ADAL" clId="{95A24E15-0BA3-4EC2-868A-EAD197333B57}" dt="2021-08-09T18:22:16.106" v="709" actId="113"/>
          <ac:spMkLst>
            <pc:docMk/>
            <pc:sldMk cId="2524917587" sldId="265"/>
            <ac:spMk id="3" creationId="{B0AAAB06-AD58-440B-B8B1-5B4142D6EEAA}"/>
          </ac:spMkLst>
        </pc:spChg>
      </pc:sldChg>
      <pc:sldChg chg="addSp delSp modSp add del mod">
        <pc:chgData name="Frank Lenoir" userId="1c112b80-2ba0-45c5-8e2c-3967203987f8" providerId="ADAL" clId="{95A24E15-0BA3-4EC2-868A-EAD197333B57}" dt="2021-08-09T18:32:11.009" v="1122" actId="47"/>
        <pc:sldMkLst>
          <pc:docMk/>
          <pc:sldMk cId="502943348" sldId="266"/>
        </pc:sldMkLst>
        <pc:spChg chg="add mod">
          <ac:chgData name="Frank Lenoir" userId="1c112b80-2ba0-45c5-8e2c-3967203987f8" providerId="ADAL" clId="{95A24E15-0BA3-4EC2-868A-EAD197333B57}" dt="2021-08-09T18:31:31.200" v="1091" actId="1076"/>
          <ac:spMkLst>
            <pc:docMk/>
            <pc:sldMk cId="502943348" sldId="266"/>
            <ac:spMk id="4" creationId="{EB9BBC94-D1B9-4500-A369-9E427BD95757}"/>
          </ac:spMkLst>
        </pc:spChg>
        <pc:spChg chg="add mod">
          <ac:chgData name="Frank Lenoir" userId="1c112b80-2ba0-45c5-8e2c-3967203987f8" providerId="ADAL" clId="{95A24E15-0BA3-4EC2-868A-EAD197333B57}" dt="2021-08-09T18:30:28.978" v="1073"/>
          <ac:spMkLst>
            <pc:docMk/>
            <pc:sldMk cId="502943348" sldId="266"/>
            <ac:spMk id="10" creationId="{3D3D5D20-5392-4959-B322-DD9762283BE3}"/>
          </ac:spMkLst>
        </pc:spChg>
        <pc:picChg chg="mod">
          <ac:chgData name="Frank Lenoir" userId="1c112b80-2ba0-45c5-8e2c-3967203987f8" providerId="ADAL" clId="{95A24E15-0BA3-4EC2-868A-EAD197333B57}" dt="2021-08-09T18:31:31.200" v="1091" actId="1076"/>
          <ac:picMkLst>
            <pc:docMk/>
            <pc:sldMk cId="502943348" sldId="266"/>
            <ac:picMk id="5" creationId="{E2C8F686-FB9A-4BF8-B1AA-F4C7DD8D0FD5}"/>
          </ac:picMkLst>
        </pc:picChg>
        <pc:cxnChg chg="del">
          <ac:chgData name="Frank Lenoir" userId="1c112b80-2ba0-45c5-8e2c-3967203987f8" providerId="ADAL" clId="{95A24E15-0BA3-4EC2-868A-EAD197333B57}" dt="2021-08-09T18:30:36.952" v="1077" actId="478"/>
          <ac:cxnSpMkLst>
            <pc:docMk/>
            <pc:sldMk cId="502943348" sldId="266"/>
            <ac:cxnSpMk id="11" creationId="{DA32F6C7-2A7E-4E86-B899-497AC2089DA0}"/>
          </ac:cxnSpMkLst>
        </pc:cxnChg>
      </pc:sldChg>
      <pc:sldChg chg="addSp delSp modSp add mod">
        <pc:chgData name="Frank Lenoir" userId="1c112b80-2ba0-45c5-8e2c-3967203987f8" providerId="ADAL" clId="{95A24E15-0BA3-4EC2-868A-EAD197333B57}" dt="2021-08-09T18:46:02.561" v="2015" actId="20577"/>
        <pc:sldMkLst>
          <pc:docMk/>
          <pc:sldMk cId="991690290" sldId="266"/>
        </pc:sldMkLst>
        <pc:spChg chg="mod">
          <ac:chgData name="Frank Lenoir" userId="1c112b80-2ba0-45c5-8e2c-3967203987f8" providerId="ADAL" clId="{95A24E15-0BA3-4EC2-868A-EAD197333B57}" dt="2021-08-09T18:45:20.021" v="1939" actId="403"/>
          <ac:spMkLst>
            <pc:docMk/>
            <pc:sldMk cId="991690290" sldId="266"/>
            <ac:spMk id="16" creationId="{4266881A-5576-4615-AB13-200D7507D08F}"/>
          </ac:spMkLst>
        </pc:spChg>
        <pc:spChg chg="mod">
          <ac:chgData name="Frank Lenoir" userId="1c112b80-2ba0-45c5-8e2c-3967203987f8" providerId="ADAL" clId="{95A24E15-0BA3-4EC2-868A-EAD197333B57}" dt="2021-08-09T18:45:31.670" v="1942" actId="14100"/>
          <ac:spMkLst>
            <pc:docMk/>
            <pc:sldMk cId="991690290" sldId="266"/>
            <ac:spMk id="18" creationId="{5D259928-2F0A-46CE-A91B-A5CEAF6F5F4D}"/>
          </ac:spMkLst>
        </pc:spChg>
        <pc:spChg chg="add del mod">
          <ac:chgData name="Frank Lenoir" userId="1c112b80-2ba0-45c5-8e2c-3967203987f8" providerId="ADAL" clId="{95A24E15-0BA3-4EC2-868A-EAD197333B57}" dt="2021-08-09T18:45:40.404" v="1961" actId="20577"/>
          <ac:spMkLst>
            <pc:docMk/>
            <pc:sldMk cId="991690290" sldId="266"/>
            <ac:spMk id="23" creationId="{09493EC5-15A6-4120-A80A-D6C8C20AD02E}"/>
          </ac:spMkLst>
        </pc:spChg>
        <pc:spChg chg="mod">
          <ac:chgData name="Frank Lenoir" userId="1c112b80-2ba0-45c5-8e2c-3967203987f8" providerId="ADAL" clId="{95A24E15-0BA3-4EC2-868A-EAD197333B57}" dt="2021-08-09T18:46:02.561" v="2015" actId="20577"/>
          <ac:spMkLst>
            <pc:docMk/>
            <pc:sldMk cId="991690290" sldId="266"/>
            <ac:spMk id="24" creationId="{6130019A-27EE-4AFC-A42D-C674AFCF45C9}"/>
          </ac:spMkLst>
        </pc:spChg>
      </pc:sldChg>
      <pc:sldChg chg="modSp new mod">
        <pc:chgData name="Frank Lenoir" userId="1c112b80-2ba0-45c5-8e2c-3967203987f8" providerId="ADAL" clId="{95A24E15-0BA3-4EC2-868A-EAD197333B57}" dt="2021-08-09T19:15:14.085" v="3141" actId="20577"/>
        <pc:sldMkLst>
          <pc:docMk/>
          <pc:sldMk cId="2944855491" sldId="267"/>
        </pc:sldMkLst>
        <pc:spChg chg="mod">
          <ac:chgData name="Frank Lenoir" userId="1c112b80-2ba0-45c5-8e2c-3967203987f8" providerId="ADAL" clId="{95A24E15-0BA3-4EC2-868A-EAD197333B57}" dt="2021-08-09T18:56:25.096" v="2063" actId="20577"/>
          <ac:spMkLst>
            <pc:docMk/>
            <pc:sldMk cId="2944855491" sldId="267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15:14.085" v="3141" actId="20577"/>
          <ac:spMkLst>
            <pc:docMk/>
            <pc:sldMk cId="2944855491" sldId="267"/>
            <ac:spMk id="3" creationId="{11006788-C555-4035-B8A1-36C18199C762}"/>
          </ac:spMkLst>
        </pc:spChg>
      </pc:sldChg>
      <pc:sldChg chg="addSp modSp add del">
        <pc:chgData name="Frank Lenoir" userId="1c112b80-2ba0-45c5-8e2c-3967203987f8" providerId="ADAL" clId="{95A24E15-0BA3-4EC2-868A-EAD197333B57}" dt="2021-08-09T18:32:14.313" v="1123" actId="47"/>
        <pc:sldMkLst>
          <pc:docMk/>
          <pc:sldMk cId="3326569712" sldId="267"/>
        </pc:sldMkLst>
        <pc:spChg chg="add mod">
          <ac:chgData name="Frank Lenoir" userId="1c112b80-2ba0-45c5-8e2c-3967203987f8" providerId="ADAL" clId="{95A24E15-0BA3-4EC2-868A-EAD197333B57}" dt="2021-08-09T18:30:30.515" v="1074"/>
          <ac:spMkLst>
            <pc:docMk/>
            <pc:sldMk cId="3326569712" sldId="267"/>
            <ac:spMk id="10" creationId="{57E8AD13-BE9D-4921-A512-75A9FFA28F04}"/>
          </ac:spMkLst>
        </pc:spChg>
      </pc:sldChg>
      <pc:sldChg chg="addSp delSp modSp add mod addCm delCm">
        <pc:chgData name="Frank Lenoir" userId="1c112b80-2ba0-45c5-8e2c-3967203987f8" providerId="ADAL" clId="{95A24E15-0BA3-4EC2-868A-EAD197333B57}" dt="2021-08-09T19:14:25.153" v="3103" actId="1076"/>
        <pc:sldMkLst>
          <pc:docMk/>
          <pc:sldMk cId="761799097" sldId="268"/>
        </pc:sldMkLst>
        <pc:spChg chg="mod">
          <ac:chgData name="Frank Lenoir" userId="1c112b80-2ba0-45c5-8e2c-3967203987f8" providerId="ADAL" clId="{95A24E15-0BA3-4EC2-868A-EAD197333B57}" dt="2021-08-09T18:56:37.777" v="2075" actId="20577"/>
          <ac:spMkLst>
            <pc:docMk/>
            <pc:sldMk cId="761799097" sldId="268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03:55.016" v="2340" actId="14100"/>
          <ac:spMkLst>
            <pc:docMk/>
            <pc:sldMk cId="761799097" sldId="268"/>
            <ac:spMk id="3" creationId="{11006788-C555-4035-B8A1-36C18199C762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4" creationId="{CD25042F-1505-4E75-8AB6-CBC2A815FF44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5" creationId="{EA0C567A-01EA-476E-8195-4F8AAF0CAC40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6" creationId="{1B980DF8-0C71-437B-BA6B-21FEF8950D8C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7" creationId="{D5E3C9A2-4350-4FEB-BE6E-880DE62063DE}"/>
          </ac:spMkLst>
        </pc:spChg>
        <pc:spChg chg="add mod">
          <ac:chgData name="Frank Lenoir" userId="1c112b80-2ba0-45c5-8e2c-3967203987f8" providerId="ADAL" clId="{95A24E15-0BA3-4EC2-868A-EAD197333B57}" dt="2021-08-09T19:03:41.248" v="2339" actId="6549"/>
          <ac:spMkLst>
            <pc:docMk/>
            <pc:sldMk cId="761799097" sldId="268"/>
            <ac:spMk id="8" creationId="{0CCF801E-17AA-4C70-8B36-C66F7428F1CF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9" creationId="{6C80519B-3164-460C-ABB7-950591CC34F2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10" creationId="{5C513856-B7E2-4CF3-9AC4-E22DDFB20F89}"/>
          </ac:spMkLst>
        </pc:spChg>
        <pc:graphicFrameChg chg="add del">
          <ac:chgData name="Frank Lenoir" userId="1c112b80-2ba0-45c5-8e2c-3967203987f8" providerId="ADAL" clId="{95A24E15-0BA3-4EC2-868A-EAD197333B57}" dt="2021-08-09T19:04:12.588" v="2344" actId="3680"/>
          <ac:graphicFrameMkLst>
            <pc:docMk/>
            <pc:sldMk cId="761799097" sldId="268"/>
            <ac:graphicFrameMk id="11" creationId="{442FA4ED-2771-417C-9099-D6FA903FFE95}"/>
          </ac:graphicFrameMkLst>
        </pc:graphicFrameChg>
        <pc:graphicFrameChg chg="add mod modGraphic">
          <ac:chgData name="Frank Lenoir" userId="1c112b80-2ba0-45c5-8e2c-3967203987f8" providerId="ADAL" clId="{95A24E15-0BA3-4EC2-868A-EAD197333B57}" dt="2021-08-09T19:14:25.153" v="3103" actId="1076"/>
          <ac:graphicFrameMkLst>
            <pc:docMk/>
            <pc:sldMk cId="761799097" sldId="268"/>
            <ac:graphicFrameMk id="12" creationId="{0BB39687-7CD1-4935-BE92-AED4DE8D7C9D}"/>
          </ac:graphicFrameMkLst>
        </pc:graphicFrameChg>
        <pc:graphicFrameChg chg="add del mod modGraphic">
          <ac:chgData name="Frank Lenoir" userId="1c112b80-2ba0-45c5-8e2c-3967203987f8" providerId="ADAL" clId="{95A24E15-0BA3-4EC2-868A-EAD197333B57}" dt="2021-08-09T19:10:12.255" v="2709" actId="478"/>
          <ac:graphicFrameMkLst>
            <pc:docMk/>
            <pc:sldMk cId="761799097" sldId="268"/>
            <ac:graphicFrameMk id="13" creationId="{17C2594B-0411-4132-8D32-8162BBE2024C}"/>
          </ac:graphicFrameMkLst>
        </pc:graphicFrameChg>
      </pc:sldChg>
      <pc:sldChg chg="add del">
        <pc:chgData name="Frank Lenoir" userId="1c112b80-2ba0-45c5-8e2c-3967203987f8" providerId="ADAL" clId="{95A24E15-0BA3-4EC2-868A-EAD197333B57}" dt="2021-08-09T19:21:47.538" v="3505" actId="47"/>
        <pc:sldMkLst>
          <pc:docMk/>
          <pc:sldMk cId="3166558014" sldId="269"/>
        </pc:sldMkLst>
      </pc:sldChg>
      <pc:sldChg chg="delSp modSp add del mod">
        <pc:chgData name="Frank Lenoir" userId="1c112b80-2ba0-45c5-8e2c-3967203987f8" providerId="ADAL" clId="{95A24E15-0BA3-4EC2-868A-EAD197333B57}" dt="2021-08-09T19:21:36.822" v="3501" actId="47"/>
        <pc:sldMkLst>
          <pc:docMk/>
          <pc:sldMk cId="2644122992" sldId="270"/>
        </pc:sldMkLst>
        <pc:spChg chg="mod">
          <ac:chgData name="Frank Lenoir" userId="1c112b80-2ba0-45c5-8e2c-3967203987f8" providerId="ADAL" clId="{95A24E15-0BA3-4EC2-868A-EAD197333B57}" dt="2021-08-09T19:17:49.941" v="3306" actId="20577"/>
          <ac:spMkLst>
            <pc:docMk/>
            <pc:sldMk cId="2644122992" sldId="270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21:27.083" v="3499" actId="20577"/>
          <ac:spMkLst>
            <pc:docMk/>
            <pc:sldMk cId="2644122992" sldId="270"/>
            <ac:spMk id="3" creationId="{11006788-C555-4035-B8A1-36C18199C762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4" creationId="{CD25042F-1505-4E75-8AB6-CBC2A815FF44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5" creationId="{EA0C567A-01EA-476E-8195-4F8AAF0CAC40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6" creationId="{1B980DF8-0C71-437B-BA6B-21FEF8950D8C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7" creationId="{D5E3C9A2-4350-4FEB-BE6E-880DE62063DE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8" creationId="{0CCF801E-17AA-4C70-8B36-C66F7428F1CF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9" creationId="{6C80519B-3164-460C-ABB7-950591CC34F2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10" creationId="{5C513856-B7E2-4CF3-9AC4-E22DDFB20F89}"/>
          </ac:spMkLst>
        </pc:spChg>
        <pc:graphicFrameChg chg="del">
          <ac:chgData name="Frank Lenoir" userId="1c112b80-2ba0-45c5-8e2c-3967203987f8" providerId="ADAL" clId="{95A24E15-0BA3-4EC2-868A-EAD197333B57}" dt="2021-08-09T19:15:44.027" v="3143" actId="478"/>
          <ac:graphicFrameMkLst>
            <pc:docMk/>
            <pc:sldMk cId="2644122992" sldId="270"/>
            <ac:graphicFrameMk id="12" creationId="{0BB39687-7CD1-4935-BE92-AED4DE8D7C9D}"/>
          </ac:graphicFrameMkLst>
        </pc:graphicFrameChg>
      </pc:sldChg>
      <pc:sldChg chg="addSp delSp modSp add del mod ord">
        <pc:chgData name="Frank Lenoir" userId="1c112b80-2ba0-45c5-8e2c-3967203987f8" providerId="ADAL" clId="{95A24E15-0BA3-4EC2-868A-EAD197333B57}" dt="2021-08-09T19:21:45.620" v="3504"/>
        <pc:sldMkLst>
          <pc:docMk/>
          <pc:sldMk cId="678205055" sldId="271"/>
        </pc:sldMkLst>
        <pc:spChg chg="mod">
          <ac:chgData name="Frank Lenoir" userId="1c112b80-2ba0-45c5-8e2c-3967203987f8" providerId="ADAL" clId="{95A24E15-0BA3-4EC2-868A-EAD197333B57}" dt="2021-08-09T19:17:29.090" v="3303" actId="20577"/>
          <ac:spMkLst>
            <pc:docMk/>
            <pc:sldMk cId="678205055" sldId="271"/>
            <ac:spMk id="2" creationId="{3B85F06F-0356-441E-BBA1-7DD6FC09D902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4" creationId="{CD25042F-1505-4E75-8AB6-CBC2A815FF44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5" creationId="{EA0C567A-01EA-476E-8195-4F8AAF0CAC40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6" creationId="{1B980DF8-0C71-437B-BA6B-21FEF8950D8C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7" creationId="{D5E3C9A2-4350-4FEB-BE6E-880DE62063DE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8" creationId="{0CCF801E-17AA-4C70-8B36-C66F7428F1CF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9" creationId="{6C80519B-3164-460C-ABB7-950591CC34F2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10" creationId="{5C513856-B7E2-4CF3-9AC4-E22DDFB20F89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1" creationId="{63EFF48F-DC15-442E-9D53-F22CD84C15AF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2" creationId="{84F9E075-18A3-418E-AADA-0CA8026B3E0B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3" creationId="{F221F3DD-FEEE-456E-8A21-34A4BAA249E3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4" creationId="{748940D8-6D45-45C2-883A-8D136AC0DE88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5" creationId="{D05B3BDB-A2C3-40A9-97EB-77C66D7AD8E8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6" creationId="{C8E1996D-FC32-4EB2-B2BA-1C6C80C968F2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7" creationId="{1CD5A137-52FA-423F-A696-B0F116D64484}"/>
          </ac:spMkLst>
        </pc:spChg>
      </pc:sldChg>
      <pc:sldChg chg="modSp add mod">
        <pc:chgData name="Frank Lenoir" userId="1c112b80-2ba0-45c5-8e2c-3967203987f8" providerId="ADAL" clId="{95A24E15-0BA3-4EC2-868A-EAD197333B57}" dt="2021-08-09T19:23:49.152" v="3716" actId="20577"/>
        <pc:sldMkLst>
          <pc:docMk/>
          <pc:sldMk cId="1284331444" sldId="272"/>
        </pc:sldMkLst>
        <pc:spChg chg="mod">
          <ac:chgData name="Frank Lenoir" userId="1c112b80-2ba0-45c5-8e2c-3967203987f8" providerId="ADAL" clId="{95A24E15-0BA3-4EC2-868A-EAD197333B57}" dt="2021-08-09T19:23:49.152" v="3716" actId="20577"/>
          <ac:spMkLst>
            <pc:docMk/>
            <pc:sldMk cId="1284331444" sldId="272"/>
            <ac:spMk id="3" creationId="{11006788-C555-4035-B8A1-36C18199C762}"/>
          </ac:spMkLst>
        </pc:spChg>
      </pc:sldChg>
      <pc:sldChg chg="modSp new mod">
        <pc:chgData name="Frank Lenoir" userId="1c112b80-2ba0-45c5-8e2c-3967203987f8" providerId="ADAL" clId="{95A24E15-0BA3-4EC2-868A-EAD197333B57}" dt="2021-08-09T19:26:09.361" v="4009" actId="20577"/>
        <pc:sldMkLst>
          <pc:docMk/>
          <pc:sldMk cId="3600695494" sldId="273"/>
        </pc:sldMkLst>
        <pc:spChg chg="mod">
          <ac:chgData name="Frank Lenoir" userId="1c112b80-2ba0-45c5-8e2c-3967203987f8" providerId="ADAL" clId="{95A24E15-0BA3-4EC2-868A-EAD197333B57}" dt="2021-08-09T19:23:06.744" v="3647" actId="20577"/>
          <ac:spMkLst>
            <pc:docMk/>
            <pc:sldMk cId="3600695494" sldId="273"/>
            <ac:spMk id="2" creationId="{D6FC6434-A0CA-487E-BFC0-786689376F69}"/>
          </ac:spMkLst>
        </pc:spChg>
        <pc:spChg chg="mod">
          <ac:chgData name="Frank Lenoir" userId="1c112b80-2ba0-45c5-8e2c-3967203987f8" providerId="ADAL" clId="{95A24E15-0BA3-4EC2-868A-EAD197333B57}" dt="2021-08-09T19:26:09.361" v="4009" actId="20577"/>
          <ac:spMkLst>
            <pc:docMk/>
            <pc:sldMk cId="3600695494" sldId="273"/>
            <ac:spMk id="3" creationId="{AB8D04DC-032E-4138-9753-FB3C89FF578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5AFBA-AE5B-4E27-AAF8-31C806626F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4CAB1-0C0E-49CB-9A82-34FE5FC34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2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0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1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careful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8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9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0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https://www.youtube.com/watch?v=jbkSRLYSojo</a:t>
            </a:r>
            <a:r>
              <a:rPr lang="en-US" baseline="0" dirty="0"/>
              <a:t> good example of how data viz can be a communicator of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5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0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</a:t>
            </a:r>
            <a:r>
              <a:rPr lang="en-US" baseline="0" dirty="0"/>
              <a:t> charts hard to read, generally difficult to communicate, many instances don</a:t>
            </a:r>
            <a:r>
              <a:rPr lang="mr-IN" baseline="0" dirty="0"/>
              <a:t>’</a:t>
            </a:r>
            <a:r>
              <a:rPr lang="en-US" baseline="0" dirty="0"/>
              <a:t>t make 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6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</a:t>
            </a:r>
            <a:r>
              <a:rPr lang="en-US" baseline="0" dirty="0"/>
              <a:t> charts hard to read, generally difficult to communicate, many instances don</a:t>
            </a:r>
            <a:r>
              <a:rPr lang="mr-IN" baseline="0" dirty="0"/>
              <a:t>’</a:t>
            </a:r>
            <a:r>
              <a:rPr lang="en-US" baseline="0" dirty="0"/>
              <a:t>t make 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0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90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many variables is this? I count 4, location, % infected, percentage infected, and # infected.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4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limit</a:t>
            </a:r>
            <a:r>
              <a:rPr lang="en-US" baseline="0" dirty="0"/>
              <a:t> color use for only variables </a:t>
            </a:r>
            <a:r>
              <a:rPr lang="mr-IN" baseline="0" dirty="0"/>
              <a:t>–</a:t>
            </a:r>
            <a:r>
              <a:rPr lang="en-US" baseline="0" dirty="0"/>
              <a:t> never for decoration, aim for clear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62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things labeled</a:t>
            </a:r>
            <a:r>
              <a:rPr lang="en-US"/>
              <a:t>,</a:t>
            </a:r>
            <a:r>
              <a:rPr lang="en-US" baseline="0"/>
              <a:t> aim so that anyone could read it, keep it basic.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3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9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data considered</a:t>
            </a:r>
            <a:r>
              <a:rPr lang="en-US" baseline="0" dirty="0"/>
              <a:t> tidy or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72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9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Incorporating all four variables</a:t>
            </a:r>
            <a:r>
              <a:rPr lang="en-US" baseline="0" dirty="0"/>
              <a:t> into one plot.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specifying</a:t>
            </a:r>
            <a:r>
              <a:rPr lang="en-US" baseline="0" dirty="0"/>
              <a:t> the size in the weight column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14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Facet based on categorical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30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Same </a:t>
            </a:r>
            <a:r>
              <a:rPr lang="en-US" dirty="0" err="1"/>
              <a:t>ggplot</a:t>
            </a:r>
            <a:r>
              <a:rPr lang="en-US" dirty="0"/>
              <a:t>, and just change the </a:t>
            </a:r>
            <a:r>
              <a:rPr lang="en-US" dirty="0" err="1"/>
              <a:t>geom</a:t>
            </a:r>
            <a:r>
              <a:rPr lang="en-US" dirty="0"/>
              <a:t> type, and it changes</a:t>
            </a:r>
            <a:r>
              <a:rPr lang="en-US" baseline="0" dirty="0"/>
              <a:t> the plot accordingly. </a:t>
            </a:r>
            <a:r>
              <a:rPr lang="en-US" dirty="0"/>
              <a:t>Facet based on numeric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8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4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0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6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7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5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4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2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D678-E90C-49AC-A557-4586AF129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182DD-4CF5-4F81-B9DF-3B548FA3A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EF9B7-D931-4555-B9CE-F892717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3AAE-A7B7-4263-8707-D22AF98A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33B0E-2412-4991-8FCB-12C8F029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9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4CA7-477C-4E39-B4D5-C5D39D5A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6AD15-A350-4C57-8362-F219EF638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A0D0F-4A07-414D-B362-2C71D234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3114F-E3B0-4C9F-BD85-03D2DC9C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D42E-8E88-46EB-8C7D-DFB8DDB5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2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5349C-11C0-4F8B-8C26-0E87366E7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11B05-C32A-4D45-B8D5-250C301F1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56B63-27C2-410C-8FC0-A119068C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D690-545C-4348-9D2E-306C6DFC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6C9D2-C54C-4FAE-A60C-99D9935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640B-BAAF-4F97-93F2-346EDB7D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343C-7B26-4F79-9F79-4DC243B4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17A3B-6DF3-470C-9CA3-5C66F474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D9972-6384-4EB3-BC2F-C700889C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CBD1-E2DE-49CB-892B-44AE13F5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6A84-6348-45B0-981E-E215177B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5EA8-DF52-4165-9334-28BC44F8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EED2-763F-453E-A6D9-74657E35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ACBEF-AE99-43B6-AA66-42248A2B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101D2-BABE-4C28-A1BB-B985DCB3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9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0833-4C88-432D-A025-2FE742C4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5423-394B-4118-B4B0-98F3DDCDF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04710-2746-4705-B21A-CDC01158D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F1ABE-B936-4BFA-8BC8-1A154070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DEE8B-7536-4478-A9A6-643815F6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5523F-5EA2-41E5-ABC0-4303ACD4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E0D4-CE9A-4401-9EAC-0BD838A1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FA884-0A5E-43C8-9F3C-8193C184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B9B21-9267-4D24-96AD-31E790ABB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8D9A9-0F97-47E0-AFDB-461D9034E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B4C51-BBEE-4ECC-9600-ABEF3D76C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377FD-A139-48D8-AEAF-A82FBE4D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DC9057-534A-4223-807B-C663F666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66A58-8A83-4FA8-80CB-251610C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599A-2794-44B3-82B1-68FF4F29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29ED-2415-403F-B305-D89786E6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9ACD-2CA7-4A45-9212-4D9DDE9A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32D3-E625-4BD1-BC8C-12F41945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62D83-2819-4CCA-A8C1-C0F5D4BE9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B919A-428F-486A-8AC7-E5DCAE59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A4D29-B310-423E-A19C-78CD4F3F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6C87-A328-42B0-A78D-F0D2476A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EE73-3913-4ABE-BD00-EEB13587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F50B4-7F01-4F4C-82DD-E5C697ED0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782E4-8945-48FD-A320-FD02580F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C7B7-602E-4829-AE8A-A24396C0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87A1E-2004-4714-86B6-B256ED0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6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16F3-5C9D-41FE-83B5-9ABF6DDB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61215-499A-4668-A2AB-0BB4209DF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82D89-48DE-4D68-B4A0-732B45D1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EFE9C-90AB-4B21-B76B-C8B63E4E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70933-9EC7-4B4C-87DA-DDAE3D11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E1060-97AF-49D9-82DA-48C4E0AC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4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294A7-7424-4902-B87D-D67CEA93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0A1CC-CBB7-4604-9533-3C9D5EEA1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CF66-C3A0-4CF8-B21D-D5D5A3E0C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A6D9F-0D27-4D49-992C-376660C68AF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B533-E07D-4F35-BAA6-7A2AC6865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128F-9B57-45AF-B8E2-C85978BA0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1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sbs.uth.edu/academics/policies-and-procedur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hyperlink" Target="https://wilkelab.org/classes/SDS348_spring_2015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lanminussi/gsbs_workshop_2021" TargetMode="External"/><Relationship Id="rId2" Type="http://schemas.openxmlformats.org/officeDocument/2006/relationships/hyperlink" Target="https://rstudio.cloud/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hyperlink" Target="https://gsbs.uth.edu/quantitative-science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sbs.uth.edu/quantitative-scienc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9CF0-10BC-4702-A3C2-71D63D998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i="1" u="sng" dirty="0"/>
              <a:t>VERY</a:t>
            </a:r>
            <a:r>
              <a:rPr lang="en-US" dirty="0"/>
              <a:t> brief discussion of data analysis and computational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FB530-CBF7-437F-A5F2-CE94535D5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W. Frank Lenoir, PhD</a:t>
            </a:r>
          </a:p>
        </p:txBody>
      </p:sp>
    </p:spTree>
    <p:extLst>
      <p:ext uri="{BB962C8B-B14F-4D97-AF65-F5344CB8AC3E}">
        <p14:creationId xmlns:p14="http://schemas.microsoft.com/office/powerpoint/2010/main" val="46980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93"/>
            <a:ext cx="1635369" cy="5744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Python, 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25042F-1505-4E75-8AB6-CBC2A815FF44}"/>
              </a:ext>
            </a:extLst>
          </p:cNvPr>
          <p:cNvSpPr txBox="1">
            <a:spLocks/>
          </p:cNvSpPr>
          <p:nvPr/>
        </p:nvSpPr>
        <p:spPr>
          <a:xfrm>
            <a:off x="7880838" y="890774"/>
            <a:ext cx="3358661" cy="434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Source Language: Python, R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A0C567A-01EA-476E-8195-4F8AAF0CAC40}"/>
              </a:ext>
            </a:extLst>
          </p:cNvPr>
          <p:cNvSpPr/>
          <p:nvPr/>
        </p:nvSpPr>
        <p:spPr>
          <a:xfrm>
            <a:off x="9108831" y="1450718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980DF8-0C71-437B-BA6B-21FEF8950D8C}"/>
              </a:ext>
            </a:extLst>
          </p:cNvPr>
          <p:cNvSpPr txBox="1">
            <a:spLocks/>
          </p:cNvSpPr>
          <p:nvPr/>
        </p:nvSpPr>
        <p:spPr>
          <a:xfrm>
            <a:off x="7880838" y="2241811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GUI: </a:t>
            </a:r>
            <a:r>
              <a:rPr lang="en-US" sz="2200" dirty="0" err="1"/>
              <a:t>Jupyter</a:t>
            </a:r>
            <a:r>
              <a:rPr lang="en-US" sz="2200" dirty="0"/>
              <a:t> Notebook,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 err="1"/>
              <a:t>Rstudio</a:t>
            </a:r>
            <a:endParaRPr lang="en-US" sz="22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5E3C9A2-4350-4FEB-BE6E-880DE62063DE}"/>
              </a:ext>
            </a:extLst>
          </p:cNvPr>
          <p:cNvSpPr/>
          <p:nvPr/>
        </p:nvSpPr>
        <p:spPr>
          <a:xfrm>
            <a:off x="9108831" y="3228824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CF801E-17AA-4C70-8B36-C66F7428F1CF}"/>
              </a:ext>
            </a:extLst>
          </p:cNvPr>
          <p:cNvSpPr txBox="1">
            <a:spLocks/>
          </p:cNvSpPr>
          <p:nvPr/>
        </p:nvSpPr>
        <p:spPr>
          <a:xfrm>
            <a:off x="7880838" y="4019917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Write code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C80519B-3164-460C-ABB7-950591CC34F2}"/>
              </a:ext>
            </a:extLst>
          </p:cNvPr>
          <p:cNvSpPr/>
          <p:nvPr/>
        </p:nvSpPr>
        <p:spPr>
          <a:xfrm>
            <a:off x="9108831" y="4524009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513856-B7E2-4CF3-9AC4-E22DDFB20F89}"/>
              </a:ext>
            </a:extLst>
          </p:cNvPr>
          <p:cNvSpPr txBox="1">
            <a:spLocks/>
          </p:cNvSpPr>
          <p:nvPr/>
        </p:nvSpPr>
        <p:spPr>
          <a:xfrm>
            <a:off x="7880838" y="5315102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Output visuals, or analysis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BB39687-7CD1-4935-BE92-AED4DE8D7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36447"/>
              </p:ext>
            </p:extLst>
          </p:nvPr>
        </p:nvGraphicFramePr>
        <p:xfrm>
          <a:off x="483358" y="2739030"/>
          <a:ext cx="7397480" cy="3144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870">
                  <a:extLst>
                    <a:ext uri="{9D8B030D-6E8A-4147-A177-3AD203B41FA5}">
                      <a16:colId xmlns:a16="http://schemas.microsoft.com/office/drawing/2014/main" val="642195122"/>
                    </a:ext>
                  </a:extLst>
                </a:gridCol>
                <a:gridCol w="1842628">
                  <a:extLst>
                    <a:ext uri="{9D8B030D-6E8A-4147-A177-3AD203B41FA5}">
                      <a16:colId xmlns:a16="http://schemas.microsoft.com/office/drawing/2014/main" val="2360993092"/>
                    </a:ext>
                  </a:extLst>
                </a:gridCol>
                <a:gridCol w="1820596">
                  <a:extLst>
                    <a:ext uri="{9D8B030D-6E8A-4147-A177-3AD203B41FA5}">
                      <a16:colId xmlns:a16="http://schemas.microsoft.com/office/drawing/2014/main" val="2653727730"/>
                    </a:ext>
                  </a:extLst>
                </a:gridCol>
                <a:gridCol w="2314386">
                  <a:extLst>
                    <a:ext uri="{9D8B030D-6E8A-4147-A177-3AD203B41FA5}">
                      <a16:colId xmlns:a16="http://schemas.microsoft.com/office/drawing/2014/main" val="4203486541"/>
                    </a:ext>
                  </a:extLst>
                </a:gridCol>
              </a:tblGrid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Python,R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6682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Intended to handle small  spreadsheets/data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Intended for basic statistical analysis of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handle many different forms of data (no point and click)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05139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Figures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few visuals are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science figures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Lots of figure 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06735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Statistical Capabilities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common statistical tests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Everything from basic/common to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67735"/>
                  </a:ext>
                </a:extLst>
              </a:tr>
            </a:tbl>
          </a:graphicData>
        </a:graphic>
      </p:graphicFrame>
      <p:pic>
        <p:nvPicPr>
          <p:cNvPr id="4098" name="Picture 2" descr="upload.wikimedia.org/wikipedia/commons/thumb/c/...">
            <a:extLst>
              <a:ext uri="{FF2B5EF4-FFF2-40B4-BE49-F238E27FC236}">
                <a16:creationId xmlns:a16="http://schemas.microsoft.com/office/drawing/2014/main" id="{9336146B-7DC5-6D42-8CA6-39260B50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62" y="1325566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roduction to R and RStudio">
            <a:extLst>
              <a:ext uri="{FF2B5EF4-FFF2-40B4-BE49-F238E27FC236}">
                <a16:creationId xmlns:a16="http://schemas.microsoft.com/office/drawing/2014/main" id="{5A8465E4-91D2-0D4E-B12A-2FA09692B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63" y="1368075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9B8472-84E5-8D47-90C4-397F26ADB83C}"/>
              </a:ext>
            </a:extLst>
          </p:cNvPr>
          <p:cNvSpPr txBox="1">
            <a:spLocks/>
          </p:cNvSpPr>
          <p:nvPr/>
        </p:nvSpPr>
        <p:spPr>
          <a:xfrm>
            <a:off x="8742483" y="337026"/>
            <a:ext cx="1635369" cy="574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/>
              <a:t>Workflow </a:t>
            </a:r>
          </a:p>
        </p:txBody>
      </p:sp>
    </p:spTree>
    <p:extLst>
      <p:ext uri="{BB962C8B-B14F-4D97-AF65-F5344CB8AC3E}">
        <p14:creationId xmlns:p14="http://schemas.microsoft.com/office/powerpoint/2010/main" val="7617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2638" cy="393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Python, R</a:t>
            </a:r>
          </a:p>
          <a:p>
            <a:r>
              <a:rPr lang="en-US" dirty="0"/>
              <a:t>Which should you learn? </a:t>
            </a:r>
          </a:p>
          <a:p>
            <a:pPr marL="457200" lvl="1" indent="0">
              <a:buNone/>
            </a:pPr>
            <a:r>
              <a:rPr lang="en-US" dirty="0"/>
              <a:t>-Python is a scripting language for complex modeling, or handling larger data sets</a:t>
            </a:r>
          </a:p>
          <a:p>
            <a:pPr marL="457200" lvl="1" indent="0">
              <a:buNone/>
            </a:pPr>
            <a:r>
              <a:rPr lang="en-US" dirty="0"/>
              <a:t>-R is generally better suited for visuals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EFF48F-DC15-442E-9D53-F22CD84C15AF}"/>
              </a:ext>
            </a:extLst>
          </p:cNvPr>
          <p:cNvSpPr txBox="1">
            <a:spLocks/>
          </p:cNvSpPr>
          <p:nvPr/>
        </p:nvSpPr>
        <p:spPr>
          <a:xfrm>
            <a:off x="7880838" y="890774"/>
            <a:ext cx="3358661" cy="434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Source Language: Python, R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4F9E075-18A3-418E-AADA-0CA8026B3E0B}"/>
              </a:ext>
            </a:extLst>
          </p:cNvPr>
          <p:cNvSpPr/>
          <p:nvPr/>
        </p:nvSpPr>
        <p:spPr>
          <a:xfrm>
            <a:off x="9108831" y="1450718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21F3DD-FEEE-456E-8A21-34A4BAA249E3}"/>
              </a:ext>
            </a:extLst>
          </p:cNvPr>
          <p:cNvSpPr txBox="1">
            <a:spLocks/>
          </p:cNvSpPr>
          <p:nvPr/>
        </p:nvSpPr>
        <p:spPr>
          <a:xfrm>
            <a:off x="7880838" y="2241811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GUI: </a:t>
            </a:r>
            <a:r>
              <a:rPr lang="en-US" sz="2200" dirty="0" err="1"/>
              <a:t>Jupyter</a:t>
            </a:r>
            <a:r>
              <a:rPr lang="en-US" sz="2200" dirty="0"/>
              <a:t> Notebook,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 err="1"/>
              <a:t>Rstudio</a:t>
            </a:r>
            <a:endParaRPr lang="en-US" sz="22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48940D8-6D45-45C2-883A-8D136AC0DE88}"/>
              </a:ext>
            </a:extLst>
          </p:cNvPr>
          <p:cNvSpPr/>
          <p:nvPr/>
        </p:nvSpPr>
        <p:spPr>
          <a:xfrm>
            <a:off x="9108831" y="3228824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5B3BDB-A2C3-40A9-97EB-77C66D7AD8E8}"/>
              </a:ext>
            </a:extLst>
          </p:cNvPr>
          <p:cNvSpPr txBox="1">
            <a:spLocks/>
          </p:cNvSpPr>
          <p:nvPr/>
        </p:nvSpPr>
        <p:spPr>
          <a:xfrm>
            <a:off x="7880838" y="4019917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Write code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8E1996D-FC32-4EB2-B2BA-1C6C80C968F2}"/>
              </a:ext>
            </a:extLst>
          </p:cNvPr>
          <p:cNvSpPr/>
          <p:nvPr/>
        </p:nvSpPr>
        <p:spPr>
          <a:xfrm>
            <a:off x="9108831" y="4524009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CD5A137-52FA-423F-A696-B0F116D64484}"/>
              </a:ext>
            </a:extLst>
          </p:cNvPr>
          <p:cNvSpPr txBox="1">
            <a:spLocks/>
          </p:cNvSpPr>
          <p:nvPr/>
        </p:nvSpPr>
        <p:spPr>
          <a:xfrm>
            <a:off x="7880838" y="5315102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Output visuals, or analysis</a:t>
            </a:r>
          </a:p>
        </p:txBody>
      </p:sp>
      <p:pic>
        <p:nvPicPr>
          <p:cNvPr id="18" name="Picture 2" descr="upload.wikimedia.org/wikipedia/commons/thumb/c/...">
            <a:extLst>
              <a:ext uri="{FF2B5EF4-FFF2-40B4-BE49-F238E27FC236}">
                <a16:creationId xmlns:a16="http://schemas.microsoft.com/office/drawing/2014/main" id="{F838C9E0-EBCC-C54E-BC40-1C59561F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62" y="1325566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ntroduction to R and RStudio">
            <a:extLst>
              <a:ext uri="{FF2B5EF4-FFF2-40B4-BE49-F238E27FC236}">
                <a16:creationId xmlns:a16="http://schemas.microsoft.com/office/drawing/2014/main" id="{CD9082AB-17B6-F54E-ACBB-82DD8321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63" y="1368075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0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1319" cy="393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Online databases </a:t>
            </a:r>
            <a:r>
              <a:rPr lang="en-US" i="1" dirty="0"/>
              <a:t>research specific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Looking for a database?  Check NAR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are interested in oncology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97019-B7D1-0540-A9FB-F792C6F1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19" y="1429979"/>
            <a:ext cx="6717909" cy="1368153"/>
          </a:xfrm>
          <a:prstGeom prst="rect">
            <a:avLst/>
          </a:prstGeom>
        </p:spPr>
      </p:pic>
      <p:pic>
        <p:nvPicPr>
          <p:cNvPr id="6146" name="Picture 2" descr="STRING: functional protein association networks">
            <a:extLst>
              <a:ext uri="{FF2B5EF4-FFF2-40B4-BE49-F238E27FC236}">
                <a16:creationId xmlns:a16="http://schemas.microsoft.com/office/drawing/2014/main" id="{23A852D2-7C46-264C-8B11-E1796E60D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33" y="2933069"/>
            <a:ext cx="4114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etting started - STRING Help">
            <a:extLst>
              <a:ext uri="{FF2B5EF4-FFF2-40B4-BE49-F238E27FC236}">
                <a16:creationId xmlns:a16="http://schemas.microsoft.com/office/drawing/2014/main" id="{BD4CF27E-BC56-874B-B56D-AE72F3D0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05" y="3193778"/>
            <a:ext cx="2425790" cy="24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werful Gene Set Analysis | GeneAnalytics - Your Gene Set, In Context">
            <a:extLst>
              <a:ext uri="{FF2B5EF4-FFF2-40B4-BE49-F238E27FC236}">
                <a16:creationId xmlns:a16="http://schemas.microsoft.com/office/drawing/2014/main" id="{8B7EBBF7-688B-D640-B775-52868CEC1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19533" r="12742" b="19709"/>
          <a:stretch/>
        </p:blipFill>
        <p:spPr bwMode="auto">
          <a:xfrm>
            <a:off x="7577511" y="4076069"/>
            <a:ext cx="3767288" cy="102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5F80A-A08B-7344-8C0E-A6EB3AB7E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503" y="1418432"/>
            <a:ext cx="6546459" cy="1959088"/>
          </a:xfrm>
          <a:prstGeom prst="rect">
            <a:avLst/>
          </a:prstGeom>
        </p:spPr>
      </p:pic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CF6E51A-C5E8-584F-8862-E00F5C0C7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68" y="1378581"/>
            <a:ext cx="6248400" cy="28067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5589E0-4616-EC4D-8146-74037805B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81" y="4609095"/>
            <a:ext cx="5702300" cy="14732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5FDE37A8-EE73-5447-B570-3F791EC86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54" y="223267"/>
            <a:ext cx="4984112" cy="13474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739F5-6217-8149-8F43-D08E1BD80103}"/>
              </a:ext>
            </a:extLst>
          </p:cNvPr>
          <p:cNvSpPr txBox="1"/>
          <p:nvPr/>
        </p:nvSpPr>
        <p:spPr>
          <a:xfrm>
            <a:off x="4386391" y="1879581"/>
            <a:ext cx="6566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Warning: LEARN HOW TO USE A DATABASE</a:t>
            </a:r>
          </a:p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THEY GENERALLY HAVE FAQ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ED0F9-9A4D-F64F-B9B3-05A16D3F800F}"/>
              </a:ext>
            </a:extLst>
          </p:cNvPr>
          <p:cNvSpPr txBox="1"/>
          <p:nvPr/>
        </p:nvSpPr>
        <p:spPr>
          <a:xfrm>
            <a:off x="5108081" y="3862986"/>
            <a:ext cx="5448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Warning #2: DATABASES OFTEN DIE</a:t>
            </a:r>
            <a:br>
              <a:rPr lang="en-US" sz="2800" b="1" i="1" dirty="0">
                <a:solidFill>
                  <a:srgbClr val="FF0000"/>
                </a:solidFill>
              </a:rPr>
            </a:br>
            <a:r>
              <a:rPr lang="en-US" sz="2800" b="1" i="1" dirty="0">
                <a:solidFill>
                  <a:srgbClr val="FF0000"/>
                </a:solidFill>
              </a:rPr>
              <a:t>AFTER SOME TIME</a:t>
            </a:r>
          </a:p>
        </p:txBody>
      </p:sp>
    </p:spTree>
    <p:extLst>
      <p:ext uri="{BB962C8B-B14F-4D97-AF65-F5344CB8AC3E}">
        <p14:creationId xmlns:p14="http://schemas.microsoft.com/office/powerpoint/2010/main" val="128433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#4 – </a:t>
            </a:r>
            <a:r>
              <a:rPr lang="en-US" b="1" dirty="0"/>
              <a:t>AI, frequently wrong</a:t>
            </a:r>
          </a:p>
        </p:txBody>
      </p:sp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F4E8A-8E8A-837A-3D56-E542034C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02" y="1248287"/>
            <a:ext cx="4851259" cy="5045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23F72C-8A45-830C-011F-35D2DA3D2A9D}"/>
              </a:ext>
            </a:extLst>
          </p:cNvPr>
          <p:cNvSpPr txBox="1"/>
          <p:nvPr/>
        </p:nvSpPr>
        <p:spPr>
          <a:xfrm>
            <a:off x="6507126" y="2130113"/>
            <a:ext cx="4846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 pulled from ChatGPT 8/12/24,</a:t>
            </a:r>
          </a:p>
          <a:p>
            <a:r>
              <a:rPr lang="en-US" sz="2400" dirty="0"/>
              <a:t>Google Bard was rebranded as Gemini in Feb 2024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554EEA-437D-8C53-0361-8811C71188C4}"/>
              </a:ext>
            </a:extLst>
          </p:cNvPr>
          <p:cNvCxnSpPr>
            <a:cxnSpLocks/>
          </p:cNvCxnSpPr>
          <p:nvPr/>
        </p:nvCxnSpPr>
        <p:spPr>
          <a:xfrm flipH="1">
            <a:off x="6191552" y="2314779"/>
            <a:ext cx="315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84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#4 - </a:t>
            </a:r>
            <a:r>
              <a:rPr lang="en-US" b="1" dirty="0"/>
              <a:t>AI, frequently useful</a:t>
            </a:r>
          </a:p>
        </p:txBody>
      </p:sp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8D8F6-FF44-8E0C-8863-7D9E3C966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6"/>
          <a:stretch/>
        </p:blipFill>
        <p:spPr>
          <a:xfrm>
            <a:off x="106325" y="1651194"/>
            <a:ext cx="4635796" cy="4320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07776D-5977-4918-7EBC-0BF2E4C386BD}"/>
              </a:ext>
            </a:extLst>
          </p:cNvPr>
          <p:cNvSpPr txBox="1"/>
          <p:nvPr/>
        </p:nvSpPr>
        <p:spPr>
          <a:xfrm>
            <a:off x="4855536" y="2169040"/>
            <a:ext cx="7336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These tools are useful for generating code. 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Do not expect these tools to generate perfect code! </a:t>
            </a:r>
          </a:p>
          <a:p>
            <a:r>
              <a:rPr lang="en-US" sz="2400" b="1" i="1" u="sng" dirty="0"/>
              <a:t>Its important to still understand what the code is doing. </a:t>
            </a:r>
          </a:p>
          <a:p>
            <a:endParaRPr lang="en-US" sz="2400" dirty="0"/>
          </a:p>
          <a:p>
            <a:r>
              <a:rPr lang="en-US" sz="2400" dirty="0"/>
              <a:t>- Grad School = Being able to think critically of information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2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9633" cy="1325563"/>
          </a:xfrm>
        </p:spPr>
        <p:txBody>
          <a:bodyPr/>
          <a:lstStyle/>
          <a:p>
            <a:r>
              <a:rPr lang="en-US" dirty="0"/>
              <a:t>Tools of the trade #4 – </a:t>
            </a:r>
            <a:r>
              <a:rPr lang="en-US" b="1" dirty="0"/>
              <a:t>AI</a:t>
            </a:r>
          </a:p>
        </p:txBody>
      </p:sp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C5EA4-0690-1065-E2D7-A400EBFD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22" y="2239679"/>
            <a:ext cx="4394968" cy="4253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53FDE3-C237-CD16-1D88-0F26A096B238}"/>
              </a:ext>
            </a:extLst>
          </p:cNvPr>
          <p:cNvSpPr txBox="1"/>
          <p:nvPr/>
        </p:nvSpPr>
        <p:spPr>
          <a:xfrm>
            <a:off x="5379720" y="1690688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https://gsbs.uth.edu/academics/policies-and-procedures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B3BDD-9D08-8473-BD92-2ED2A07BF41E}"/>
              </a:ext>
            </a:extLst>
          </p:cNvPr>
          <p:cNvSpPr txBox="1"/>
          <p:nvPr/>
        </p:nvSpPr>
        <p:spPr>
          <a:xfrm>
            <a:off x="609600" y="2842782"/>
            <a:ext cx="50894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 careful with what you upload/post, especially when it comes to patient data.</a:t>
            </a:r>
          </a:p>
          <a:p>
            <a:endParaRPr lang="en-US" sz="2400" dirty="0"/>
          </a:p>
          <a:p>
            <a:r>
              <a:rPr lang="en-US" sz="2400" dirty="0"/>
              <a:t>Its okay to use appropriately, just be cautious. 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443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6434-A0CA-487E-BFC0-78668937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Statistics Etiquette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04DC-032E-4138-9753-FB3C89FF5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use statistics to answer very specific questions. Ask the question first, then incorporate the statistical test second.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really is a p-value?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Biology always has noise, never take data quality for granted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 it simple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Always verify if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B029E-0F77-DD49-8D6B-121F6E861F78}"/>
              </a:ext>
            </a:extLst>
          </p:cNvPr>
          <p:cNvSpPr txBox="1"/>
          <p:nvPr/>
        </p:nvSpPr>
        <p:spPr>
          <a:xfrm>
            <a:off x="7315200" y="815926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mention topic, but please take a class if wanting to learn more.</a:t>
            </a:r>
          </a:p>
        </p:txBody>
      </p:sp>
    </p:spTree>
    <p:extLst>
      <p:ext uri="{BB962C8B-B14F-4D97-AF65-F5344CB8AC3E}">
        <p14:creationId xmlns:p14="http://schemas.microsoft.com/office/powerpoint/2010/main" val="360069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9B39-E86F-4449-B7DE-20B10800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Break? 3-5 min?</a:t>
            </a:r>
            <a:br>
              <a:rPr lang="en-US" dirty="0"/>
            </a:br>
            <a:r>
              <a:rPr lang="en-US" dirty="0"/>
              <a:t>Entering ”Coding” Section</a:t>
            </a:r>
          </a:p>
        </p:txBody>
      </p:sp>
    </p:spTree>
    <p:extLst>
      <p:ext uri="{BB962C8B-B14F-4D97-AF65-F5344CB8AC3E}">
        <p14:creationId xmlns:p14="http://schemas.microsoft.com/office/powerpoint/2010/main" val="337670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C77B-EBC8-42DD-9B00-F9C46FE0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Literacy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EBDF3-6821-4E36-A703-55C63B2D7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can get hectic and complex very quickly but remember the intended purpose of a figure is to convey a story. </a:t>
            </a:r>
            <a:r>
              <a:rPr lang="en-US" b="1" dirty="0"/>
              <a:t>Ask yourself what is the author trying to tell?</a:t>
            </a:r>
          </a:p>
          <a:p>
            <a:endParaRPr lang="en-US" dirty="0"/>
          </a:p>
          <a:p>
            <a:r>
              <a:rPr lang="en-US" dirty="0"/>
              <a:t>A good plot will only have 2-3, rarely 4, variables at most.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i="1" dirty="0"/>
              <a:t>easily</a:t>
            </a:r>
            <a:r>
              <a:rPr lang="en-US" dirty="0"/>
              <a:t> make visuals within R, we need to have tidy data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1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FB0E-D905-CD40-A87F-079A9A0D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tidy data matters?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768A9-FB46-C944-8384-EB4AAAB710FD}"/>
              </a:ext>
            </a:extLst>
          </p:cNvPr>
          <p:cNvSpPr txBox="1"/>
          <p:nvPr/>
        </p:nvSpPr>
        <p:spPr>
          <a:xfrm>
            <a:off x="838200" y="1843950"/>
            <a:ext cx="52081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i="1" dirty="0">
                <a:latin typeface="Franklin Gothic Medium" panose="020B0603020102020204" pitchFamily="34" charset="0"/>
              </a:rPr>
              <a:t>“Tidy datasets are all alike but every messy dataset is messy in its own way”</a:t>
            </a:r>
          </a:p>
          <a:p>
            <a:pPr algn="just"/>
            <a:r>
              <a:rPr lang="en-US" sz="4000" b="1" dirty="0">
                <a:latin typeface="Franklin Gothic Medium" panose="020B0603020102020204" pitchFamily="34" charset="0"/>
              </a:rPr>
              <a:t>	- Hadley Wickham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EAB7BF-35AA-FF48-B096-554F794AF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7" b="15008"/>
          <a:stretch/>
        </p:blipFill>
        <p:spPr>
          <a:xfrm>
            <a:off x="7199952" y="1612661"/>
            <a:ext cx="3886200" cy="34013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D5EF80-C326-C94B-8158-D1E23C3F171A}"/>
              </a:ext>
            </a:extLst>
          </p:cNvPr>
          <p:cNvSpPr txBox="1"/>
          <p:nvPr/>
        </p:nvSpPr>
        <p:spPr>
          <a:xfrm>
            <a:off x="7504348" y="576398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*adapted from forbes.com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E72743-85B6-F842-BC82-D53A07367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02"/>
          <a:stretch/>
        </p:blipFill>
        <p:spPr>
          <a:xfrm>
            <a:off x="7199952" y="780500"/>
            <a:ext cx="3888028" cy="832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98188F-671F-864A-AE0C-2BAE1CE9B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1" b="1"/>
          <a:stretch/>
        </p:blipFill>
        <p:spPr>
          <a:xfrm>
            <a:off x="7199952" y="5014050"/>
            <a:ext cx="3888028" cy="74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0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5B01-AE9D-48D9-94CE-08AC8E67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7F3E-A65D-4E14-8A54-8D287FDBB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1431" cy="4351338"/>
          </a:xfrm>
        </p:spPr>
        <p:txBody>
          <a:bodyPr/>
          <a:lstStyle/>
          <a:p>
            <a:r>
              <a:rPr lang="en-US" dirty="0"/>
              <a:t>GSBS QS – Bioinformatics student from 2016-2020</a:t>
            </a:r>
          </a:p>
          <a:p>
            <a:r>
              <a:rPr lang="en-US" dirty="0"/>
              <a:t>Part of various student groups while at GSBS</a:t>
            </a:r>
          </a:p>
          <a:p>
            <a:r>
              <a:rPr lang="en-US" dirty="0"/>
              <a:t>Interned at MLB</a:t>
            </a:r>
          </a:p>
          <a:p>
            <a:r>
              <a:rPr lang="en-US" dirty="0"/>
              <a:t>Currently Senior Scientist at Kronos Bio (Cambridge, Mass)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1910-1853-9A4D-BC94-B05D960B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messy data?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1B1CE1-084C-BC43-A75A-F2A161895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7261"/>
              </p:ext>
            </p:extLst>
          </p:nvPr>
        </p:nvGraphicFramePr>
        <p:xfrm>
          <a:off x="4079522" y="3595572"/>
          <a:ext cx="5949113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593">
                  <a:extLst>
                    <a:ext uri="{9D8B030D-6E8A-4147-A177-3AD203B41FA5}">
                      <a16:colId xmlns:a16="http://schemas.microsoft.com/office/drawing/2014/main" val="4114694631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2998020953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226572117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809949885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644712683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Survived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Died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663077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Female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Male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Female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346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Drug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119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Placebo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5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01271A-9FCC-CC44-A1A8-F8A2F7138919}"/>
              </a:ext>
            </a:extLst>
          </p:cNvPr>
          <p:cNvSpPr txBox="1"/>
          <p:nvPr/>
        </p:nvSpPr>
        <p:spPr>
          <a:xfrm>
            <a:off x="7417875" y="1383687"/>
            <a:ext cx="29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Multiple variables in a single column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DF89A-9B9F-8D43-A728-6C9CE5AA2FA3}"/>
              </a:ext>
            </a:extLst>
          </p:cNvPr>
          <p:cNvSpPr txBox="1"/>
          <p:nvPr/>
        </p:nvSpPr>
        <p:spPr>
          <a:xfrm>
            <a:off x="1190652" y="2790999"/>
            <a:ext cx="3601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Variables expressed in both rows and columns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C8B369-650C-FE4C-B240-8B205828437E}"/>
              </a:ext>
            </a:extLst>
          </p:cNvPr>
          <p:cNvCxnSpPr>
            <a:stCxn id="6" idx="2"/>
          </p:cNvCxnSpPr>
          <p:nvPr/>
        </p:nvCxnSpPr>
        <p:spPr>
          <a:xfrm>
            <a:off x="2991530" y="3621996"/>
            <a:ext cx="0" cy="15515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A65E1D-9A45-B449-951E-DBF8AAB668A2}"/>
              </a:ext>
            </a:extLst>
          </p:cNvPr>
          <p:cNvCxnSpPr/>
          <p:nvPr/>
        </p:nvCxnSpPr>
        <p:spPr>
          <a:xfrm flipH="1">
            <a:off x="2991529" y="5160828"/>
            <a:ext cx="120780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F6902-F149-434E-A221-1361779DA793}"/>
              </a:ext>
            </a:extLst>
          </p:cNvPr>
          <p:cNvCxnSpPr/>
          <p:nvPr/>
        </p:nvCxnSpPr>
        <p:spPr>
          <a:xfrm>
            <a:off x="4199336" y="4612188"/>
            <a:ext cx="0" cy="10972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9ADAC8-D4C5-A646-BEE6-646ABCB0AD5B}"/>
              </a:ext>
            </a:extLst>
          </p:cNvPr>
          <p:cNvCxnSpPr>
            <a:stCxn id="6" idx="3"/>
          </p:cNvCxnSpPr>
          <p:nvPr/>
        </p:nvCxnSpPr>
        <p:spPr>
          <a:xfrm>
            <a:off x="4792407" y="3206498"/>
            <a:ext cx="2936138" cy="13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3A629A-69EF-394A-B8A0-A5C7D3DF782A}"/>
              </a:ext>
            </a:extLst>
          </p:cNvPr>
          <p:cNvCxnSpPr/>
          <p:nvPr/>
        </p:nvCxnSpPr>
        <p:spPr>
          <a:xfrm flipV="1">
            <a:off x="7728547" y="3193798"/>
            <a:ext cx="0" cy="34372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C3F937-B3D3-B345-862A-8701E34E3CA2}"/>
              </a:ext>
            </a:extLst>
          </p:cNvPr>
          <p:cNvCxnSpPr/>
          <p:nvPr/>
        </p:nvCxnSpPr>
        <p:spPr>
          <a:xfrm>
            <a:off x="5430026" y="3537519"/>
            <a:ext cx="458591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E5DFC0-480B-0442-B671-06B15E104740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8879284" y="2214684"/>
            <a:ext cx="1312" cy="5636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8A593A-1F5C-B941-953D-DDA9CB03FD03}"/>
              </a:ext>
            </a:extLst>
          </p:cNvPr>
          <p:cNvCxnSpPr/>
          <p:nvPr/>
        </p:nvCxnSpPr>
        <p:spPr>
          <a:xfrm>
            <a:off x="7728545" y="2778299"/>
            <a:ext cx="229852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6C688B-0C20-AE47-9E44-58952A445132}"/>
              </a:ext>
            </a:extLst>
          </p:cNvPr>
          <p:cNvCxnSpPr/>
          <p:nvPr/>
        </p:nvCxnSpPr>
        <p:spPr>
          <a:xfrm>
            <a:off x="7248057" y="1463235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0F56C1-5423-F643-BDE7-C6D9F7C73048}"/>
              </a:ext>
            </a:extLst>
          </p:cNvPr>
          <p:cNvCxnSpPr/>
          <p:nvPr/>
        </p:nvCxnSpPr>
        <p:spPr>
          <a:xfrm flipH="1">
            <a:off x="7248057" y="1463235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7AFE6F-AA76-2141-9F92-42F6128568AC}"/>
              </a:ext>
            </a:extLst>
          </p:cNvPr>
          <p:cNvCxnSpPr/>
          <p:nvPr/>
        </p:nvCxnSpPr>
        <p:spPr>
          <a:xfrm>
            <a:off x="1173507" y="2892239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D1A151-89EC-884D-958E-6CE940F7879F}"/>
              </a:ext>
            </a:extLst>
          </p:cNvPr>
          <p:cNvCxnSpPr/>
          <p:nvPr/>
        </p:nvCxnSpPr>
        <p:spPr>
          <a:xfrm flipH="1">
            <a:off x="1173507" y="2892239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32A5D0-E05E-3D49-9B1A-30DA6BC6CF7C}"/>
              </a:ext>
            </a:extLst>
          </p:cNvPr>
          <p:cNvSpPr txBox="1"/>
          <p:nvPr/>
        </p:nvSpPr>
        <p:spPr>
          <a:xfrm rot="21367286">
            <a:off x="5534583" y="4923113"/>
            <a:ext cx="4376796" cy="646331"/>
          </a:xfrm>
          <a:prstGeom prst="rect">
            <a:avLst/>
          </a:prstGeom>
          <a:solidFill>
            <a:srgbClr val="DF5327">
              <a:alpha val="8509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Messy Data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10A1D3-4D76-B143-8059-233DD4D1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6954" cy="69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Specific to coding generally</a:t>
            </a:r>
          </a:p>
        </p:txBody>
      </p:sp>
    </p:spTree>
    <p:extLst>
      <p:ext uri="{BB962C8B-B14F-4D97-AF65-F5344CB8AC3E}">
        <p14:creationId xmlns:p14="http://schemas.microsoft.com/office/powerpoint/2010/main" val="182967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D157-DE34-8542-B0D4-A0B15756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DB3C66-C79B-A44E-B69A-0CD2843F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827512"/>
              </p:ext>
            </p:extLst>
          </p:nvPr>
        </p:nvGraphicFramePr>
        <p:xfrm>
          <a:off x="3710137" y="2926523"/>
          <a:ext cx="6478884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219">
                  <a:extLst>
                    <a:ext uri="{9D8B030D-6E8A-4147-A177-3AD203B41FA5}">
                      <a16:colId xmlns:a16="http://schemas.microsoft.com/office/drawing/2014/main" val="4114694631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2998020953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226572117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8099498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Patient ID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Gender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Treatment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Outcome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6630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Male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Drug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Survived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346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Drug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Survived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119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Placebo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Survived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5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Placebo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4276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Drug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79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.</a:t>
                      </a:r>
                      <a:r>
                        <a:rPr lang="en-US" sz="2400" b="0" i="1" baseline="0" dirty="0"/>
                        <a:t> . .</a:t>
                      </a:r>
                      <a:endParaRPr lang="en-US" sz="2400" b="0" i="1" dirty="0"/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 . .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 . .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</a:t>
                      </a:r>
                      <a:r>
                        <a:rPr lang="en-US" sz="2400" baseline="0" dirty="0"/>
                        <a:t> . .</a:t>
                      </a:r>
                      <a:endParaRPr lang="en-US" sz="2400" dirty="0"/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033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1CCFD2-51EF-9445-AE2D-B6D70C4A5DFA}"/>
              </a:ext>
            </a:extLst>
          </p:cNvPr>
          <p:cNvSpPr txBox="1"/>
          <p:nvPr/>
        </p:nvSpPr>
        <p:spPr>
          <a:xfrm>
            <a:off x="166885" y="4652136"/>
            <a:ext cx="239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Each row is an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15D80-E3E4-D149-90CC-284ED5C371BD}"/>
              </a:ext>
            </a:extLst>
          </p:cNvPr>
          <p:cNvSpPr txBox="1"/>
          <p:nvPr/>
        </p:nvSpPr>
        <p:spPr>
          <a:xfrm>
            <a:off x="4942404" y="2064532"/>
            <a:ext cx="427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Each column is a variable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DC9D22-D48A-EB42-98DF-26B054CC04F6}"/>
              </a:ext>
            </a:extLst>
          </p:cNvPr>
          <p:cNvCxnSpPr>
            <a:endCxn id="6" idx="2"/>
          </p:cNvCxnSpPr>
          <p:nvPr/>
        </p:nvCxnSpPr>
        <p:spPr>
          <a:xfrm flipV="1">
            <a:off x="7082389" y="2526197"/>
            <a:ext cx="1" cy="2852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2115BE-BCCB-084C-BCF4-2C4DA072048A}"/>
              </a:ext>
            </a:extLst>
          </p:cNvPr>
          <p:cNvCxnSpPr/>
          <p:nvPr/>
        </p:nvCxnSpPr>
        <p:spPr>
          <a:xfrm>
            <a:off x="3710137" y="2827985"/>
            <a:ext cx="6478884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BC7300-5275-0D4F-BB3E-83B466BB373E}"/>
              </a:ext>
            </a:extLst>
          </p:cNvPr>
          <p:cNvCxnSpPr/>
          <p:nvPr/>
        </p:nvCxnSpPr>
        <p:spPr>
          <a:xfrm flipH="1">
            <a:off x="2404433" y="5129189"/>
            <a:ext cx="120780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64858B-4406-F84C-9BB9-603E42025FB5}"/>
              </a:ext>
            </a:extLst>
          </p:cNvPr>
          <p:cNvCxnSpPr/>
          <p:nvPr/>
        </p:nvCxnSpPr>
        <p:spPr>
          <a:xfrm>
            <a:off x="3612240" y="3491375"/>
            <a:ext cx="0" cy="327562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EA975-9EE3-3E4B-9824-24CA79FDC705}"/>
              </a:ext>
            </a:extLst>
          </p:cNvPr>
          <p:cNvSpPr txBox="1"/>
          <p:nvPr/>
        </p:nvSpPr>
        <p:spPr>
          <a:xfrm>
            <a:off x="9222375" y="1695200"/>
            <a:ext cx="2895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Single observation type per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BCD0AD-E4AC-5A41-A620-D10497544B06}"/>
              </a:ext>
            </a:extLst>
          </p:cNvPr>
          <p:cNvSpPr/>
          <p:nvPr/>
        </p:nvSpPr>
        <p:spPr>
          <a:xfrm>
            <a:off x="8632371" y="2926523"/>
            <a:ext cx="1556650" cy="384048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F131BA-34C7-D944-AF1F-DCB2EE0DCE2B}"/>
              </a:ext>
            </a:extLst>
          </p:cNvPr>
          <p:cNvCxnSpPr>
            <a:endCxn id="11" idx="2"/>
          </p:cNvCxnSpPr>
          <p:nvPr/>
        </p:nvCxnSpPr>
        <p:spPr>
          <a:xfrm flipV="1">
            <a:off x="10670178" y="2526197"/>
            <a:ext cx="1" cy="2227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DC8971-E13B-D444-ADA4-53263EC2321B}"/>
              </a:ext>
            </a:extLst>
          </p:cNvPr>
          <p:cNvCxnSpPr/>
          <p:nvPr/>
        </p:nvCxnSpPr>
        <p:spPr>
          <a:xfrm flipH="1" flipV="1">
            <a:off x="10189022" y="4748189"/>
            <a:ext cx="481156" cy="593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B24BC8-C67C-D449-B646-3EAE8250AA78}"/>
              </a:ext>
            </a:extLst>
          </p:cNvPr>
          <p:cNvCxnSpPr/>
          <p:nvPr/>
        </p:nvCxnSpPr>
        <p:spPr>
          <a:xfrm>
            <a:off x="68989" y="4844481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E1E973-594E-DE4D-B70D-84FC4CE2113B}"/>
              </a:ext>
            </a:extLst>
          </p:cNvPr>
          <p:cNvCxnSpPr/>
          <p:nvPr/>
        </p:nvCxnSpPr>
        <p:spPr>
          <a:xfrm flipH="1">
            <a:off x="184377" y="4661601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CFD165-A7B0-BD41-A221-EE8945B6E7D8}"/>
              </a:ext>
            </a:extLst>
          </p:cNvPr>
          <p:cNvCxnSpPr/>
          <p:nvPr/>
        </p:nvCxnSpPr>
        <p:spPr>
          <a:xfrm>
            <a:off x="5068796" y="2272804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4323C3-4BAA-6944-8AA0-3C1435EDB598}"/>
              </a:ext>
            </a:extLst>
          </p:cNvPr>
          <p:cNvCxnSpPr/>
          <p:nvPr/>
        </p:nvCxnSpPr>
        <p:spPr>
          <a:xfrm flipH="1">
            <a:off x="5184184" y="2079038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D5867F-82FE-1F4E-ABE8-17FDF4D9EE63}"/>
              </a:ext>
            </a:extLst>
          </p:cNvPr>
          <p:cNvCxnSpPr/>
          <p:nvPr/>
        </p:nvCxnSpPr>
        <p:spPr>
          <a:xfrm>
            <a:off x="9106987" y="1899278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DC2149-8B86-204A-9A81-6A56FEE4F0AE}"/>
              </a:ext>
            </a:extLst>
          </p:cNvPr>
          <p:cNvCxnSpPr/>
          <p:nvPr/>
        </p:nvCxnSpPr>
        <p:spPr>
          <a:xfrm flipH="1">
            <a:off x="9222375" y="1705512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525339-F786-654C-B73F-2CEB80060320}"/>
              </a:ext>
            </a:extLst>
          </p:cNvPr>
          <p:cNvSpPr txBox="1"/>
          <p:nvPr/>
        </p:nvSpPr>
        <p:spPr>
          <a:xfrm rot="20205669">
            <a:off x="3722453" y="4806799"/>
            <a:ext cx="6297799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85098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13958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BE99-739F-D44D-BEC2-1212D120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making tidy data and nice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B2EB3-53D9-0648-BB66-E1B473B4E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49536"/>
              </p:ext>
            </p:extLst>
          </p:nvPr>
        </p:nvGraphicFramePr>
        <p:xfrm>
          <a:off x="1369798" y="2475755"/>
          <a:ext cx="8383716" cy="3268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25865">
                  <a:extLst>
                    <a:ext uri="{9D8B030D-6E8A-4147-A177-3AD203B41FA5}">
                      <a16:colId xmlns:a16="http://schemas.microsoft.com/office/drawing/2014/main" val="637984858"/>
                    </a:ext>
                  </a:extLst>
                </a:gridCol>
                <a:gridCol w="264890">
                  <a:extLst>
                    <a:ext uri="{9D8B030D-6E8A-4147-A177-3AD203B41FA5}">
                      <a16:colId xmlns:a16="http://schemas.microsoft.com/office/drawing/2014/main" val="2104568296"/>
                    </a:ext>
                  </a:extLst>
                </a:gridCol>
                <a:gridCol w="264890">
                  <a:extLst>
                    <a:ext uri="{9D8B030D-6E8A-4147-A177-3AD203B41FA5}">
                      <a16:colId xmlns:a16="http://schemas.microsoft.com/office/drawing/2014/main" val="177657370"/>
                    </a:ext>
                  </a:extLst>
                </a:gridCol>
                <a:gridCol w="5528071">
                  <a:extLst>
                    <a:ext uri="{9D8B030D-6E8A-4147-A177-3AD203B41FA5}">
                      <a16:colId xmlns:a16="http://schemas.microsoft.com/office/drawing/2014/main" val="1774952204"/>
                    </a:ext>
                  </a:extLst>
                </a:gridCol>
              </a:tblGrid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" panose="020B0603020102020204" pitchFamily="34" charset="0"/>
                        </a:rPr>
                        <a:t>Command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" panose="020B0603020102020204" pitchFamily="34" charset="0"/>
                        </a:rPr>
                        <a:t>Action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030357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filter(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 rows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8921251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 columns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990198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mutate(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Create</a:t>
                      </a:r>
                      <a:r>
                        <a:rPr lang="en-US" sz="2400" baseline="0" dirty="0">
                          <a:latin typeface="Franklin Gothic Medium" panose="020B0603020102020204" pitchFamily="34" charset="0"/>
                        </a:rPr>
                        <a:t> new columns</a:t>
                      </a:r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371105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arrange(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Sort rows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5904982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summarize(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Calculate summary statistics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6275793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group_by(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Group</a:t>
                      </a:r>
                      <a:r>
                        <a:rPr lang="en-US" sz="2400" baseline="0" dirty="0">
                          <a:latin typeface="Franklin Gothic Medium" panose="020B0603020102020204" pitchFamily="34" charset="0"/>
                        </a:rPr>
                        <a:t> data by a given parameter</a:t>
                      </a:r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7997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847EEC-DFF9-3743-BC7C-64975348B4A2}"/>
              </a:ext>
            </a:extLst>
          </p:cNvPr>
          <p:cNvSpPr txBox="1"/>
          <p:nvPr/>
        </p:nvSpPr>
        <p:spPr>
          <a:xfrm>
            <a:off x="1276770" y="1866257"/>
            <a:ext cx="847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Franklin Gothic Medium" panose="020B0603020102020204" pitchFamily="34" charset="0"/>
              </a:rPr>
              <a:t>Dplyr</a:t>
            </a:r>
            <a:r>
              <a:rPr lang="en-US" sz="2800" dirty="0">
                <a:latin typeface="Franklin Gothic Medium" panose="020B0603020102020204" pitchFamily="34" charset="0"/>
              </a:rPr>
              <a:t>: R package for transforming/reshaping datasets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B013D9-6FD5-444D-AD0F-DBA3C2D0BE1D}"/>
              </a:ext>
            </a:extLst>
          </p:cNvPr>
          <p:cNvGrpSpPr/>
          <p:nvPr/>
        </p:nvGrpSpPr>
        <p:grpSpPr>
          <a:xfrm>
            <a:off x="1392658" y="2945910"/>
            <a:ext cx="8357920" cy="947451"/>
            <a:chOff x="534529" y="3128790"/>
            <a:chExt cx="7406640" cy="879517"/>
          </a:xfr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AB991A-D56B-B04E-A178-91A9DE7CC986}"/>
                </a:ext>
              </a:extLst>
            </p:cNvPr>
            <p:cNvSpPr/>
            <p:nvPr/>
          </p:nvSpPr>
          <p:spPr>
            <a:xfrm>
              <a:off x="534529" y="3128790"/>
              <a:ext cx="7406640" cy="440675"/>
            </a:xfrm>
            <a:prstGeom prst="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Medium" panose="020B06030201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DF1415-EFBE-8D49-A887-E67E680F1A10}"/>
                </a:ext>
              </a:extLst>
            </p:cNvPr>
            <p:cNvSpPr/>
            <p:nvPr/>
          </p:nvSpPr>
          <p:spPr>
            <a:xfrm>
              <a:off x="534529" y="3567632"/>
              <a:ext cx="7406640" cy="440675"/>
            </a:xfrm>
            <a:prstGeom prst="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Medium" panose="020B06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8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What is an effective data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893" y="2502560"/>
            <a:ext cx="10515600" cy="26469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Always have a purpose, what is the story you are trying to tell?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https://www.youtube.com/watch?v=jbkSRLYSojo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4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Less is more</a:t>
            </a:r>
            <a:r>
              <a:rPr lang="mr-IN" dirty="0"/>
              <a:t>…</a:t>
            </a:r>
            <a:r>
              <a:rPr lang="en-US" dirty="0"/>
              <a:t>usually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64" y="1886631"/>
            <a:ext cx="6561363" cy="41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 dirty="0"/>
              <a:t>Make sure the figure is worth showing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973" y="1674360"/>
            <a:ext cx="6249483" cy="46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/>
              <a:t>Avoid Pie Charts and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4777"/>
          <a:stretch/>
        </p:blipFill>
        <p:spPr>
          <a:xfrm>
            <a:off x="3201543" y="2008413"/>
            <a:ext cx="5468928" cy="3982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64B040-E40D-DD2C-D332-504BE0A6A06B}"/>
              </a:ext>
            </a:extLst>
          </p:cNvPr>
          <p:cNvSpPr/>
          <p:nvPr/>
        </p:nvSpPr>
        <p:spPr>
          <a:xfrm>
            <a:off x="7304569" y="3285459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F8F53-134F-1578-6E62-C52A4C419326}"/>
              </a:ext>
            </a:extLst>
          </p:cNvPr>
          <p:cNvSpPr/>
          <p:nvPr/>
        </p:nvSpPr>
        <p:spPr>
          <a:xfrm>
            <a:off x="7658988" y="5287924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5BDA95-B376-141C-E4D9-85CFF1A315ED}"/>
              </a:ext>
            </a:extLst>
          </p:cNvPr>
          <p:cNvSpPr/>
          <p:nvPr/>
        </p:nvSpPr>
        <p:spPr>
          <a:xfrm>
            <a:off x="3682411" y="3237614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3A0A7-121A-F4B1-44E0-9034D7AF0744}"/>
              </a:ext>
            </a:extLst>
          </p:cNvPr>
          <p:cNvSpPr/>
          <p:nvPr/>
        </p:nvSpPr>
        <p:spPr>
          <a:xfrm>
            <a:off x="3411281" y="5107169"/>
            <a:ext cx="542260" cy="382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E03D9-8B0D-2AB6-9B93-C4FC402713EB}"/>
              </a:ext>
            </a:extLst>
          </p:cNvPr>
          <p:cNvSpPr txBox="1"/>
          <p:nvPr/>
        </p:nvSpPr>
        <p:spPr>
          <a:xfrm>
            <a:off x="567070" y="3285459"/>
            <a:ext cx="311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section is largest?</a:t>
            </a:r>
            <a:br>
              <a:rPr lang="en-US" dirty="0"/>
            </a:br>
            <a:r>
              <a:rPr lang="en-US" dirty="0"/>
              <a:t>Which section is smallest?</a:t>
            </a:r>
          </a:p>
        </p:txBody>
      </p:sp>
    </p:spTree>
    <p:extLst>
      <p:ext uri="{BB962C8B-B14F-4D97-AF65-F5344CB8AC3E}">
        <p14:creationId xmlns:p14="http://schemas.microsoft.com/office/powerpoint/2010/main" val="141832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/>
              <a:t>Avoid Pie Charts and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4777"/>
          <a:stretch/>
        </p:blipFill>
        <p:spPr>
          <a:xfrm>
            <a:off x="3201543" y="2008413"/>
            <a:ext cx="5468928" cy="39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57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Aim for three variables, no more than four.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42" y="1658031"/>
            <a:ext cx="7609115" cy="42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64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the use of colors</a:t>
            </a:r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6" y="1813306"/>
            <a:ext cx="5022886" cy="3191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6036"/>
            <a:ext cx="5077404" cy="31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63F0-4EE3-4B92-92BD-D432D0C5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30A2-E5ED-45B6-81BA-0DEBFF6E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Science literacy – important for research</a:t>
            </a:r>
          </a:p>
          <a:p>
            <a:r>
              <a:rPr lang="en-US" dirty="0"/>
              <a:t>Distrust in computational biology is </a:t>
            </a:r>
            <a:r>
              <a:rPr lang="en-US" b="1" i="1" dirty="0"/>
              <a:t>real </a:t>
            </a:r>
          </a:p>
          <a:p>
            <a:pPr marL="1371600" lvl="3" indent="0">
              <a:buNone/>
            </a:pPr>
            <a:r>
              <a:rPr lang="en-US" dirty="0"/>
              <a:t>- Often comes from complexity of modeling (completely my opinion)</a:t>
            </a:r>
          </a:p>
          <a:p>
            <a:r>
              <a:rPr lang="en-US" dirty="0"/>
              <a:t>Science is multidisciplinary, it is good to have a healthy balance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0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9480"/>
            <a:ext cx="12192000" cy="1496333"/>
          </a:xfrm>
        </p:spPr>
        <p:txBody>
          <a:bodyPr/>
          <a:lstStyle/>
          <a:p>
            <a:pPr algn="ctr"/>
            <a:r>
              <a:rPr lang="en-US"/>
              <a:t>Keep it simple</a:t>
            </a:r>
            <a:endParaRPr lang="en-US" dirty="0"/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5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5" y="365125"/>
            <a:ext cx="8108092" cy="6081069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52163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42" y="365125"/>
            <a:ext cx="8231659" cy="6173744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76695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02" y="0"/>
            <a:ext cx="9062795" cy="6797096"/>
          </a:xfrm>
        </p:spPr>
      </p:pic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78226" y="1419933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3027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41" y="0"/>
            <a:ext cx="91440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870660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sp>
        <p:nvSpPr>
          <p:cNvPr id="8" name="Rectangle 7"/>
          <p:cNvSpPr/>
          <p:nvPr/>
        </p:nvSpPr>
        <p:spPr>
          <a:xfrm>
            <a:off x="1800307" y="1690688"/>
            <a:ext cx="3614304" cy="261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199" y="4901724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25125" y="162736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5168" y="3252417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124" y="490929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50021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sp>
        <p:nvSpPr>
          <p:cNvPr id="8" name="Rectangle 7"/>
          <p:cNvSpPr/>
          <p:nvPr/>
        </p:nvSpPr>
        <p:spPr>
          <a:xfrm>
            <a:off x="1800307" y="1690688"/>
            <a:ext cx="3614304" cy="261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25125" y="162736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5168" y="3252417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124" y="490929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02346" y="57427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510257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48043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9" y="0"/>
            <a:ext cx="8755743" cy="6566807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400136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64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6588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EB40-1C3A-47E1-80C7-0A4FF274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01F9-C789-497C-A18A-569D27229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Science is multidisciplinary, it is good to have a healthy balance</a:t>
            </a:r>
          </a:p>
          <a:p>
            <a:endParaRPr lang="en-US" dirty="0"/>
          </a:p>
          <a:p>
            <a:r>
              <a:rPr lang="en-US" dirty="0"/>
              <a:t>Data science is a tool that can be used to answer scientific problems.</a:t>
            </a:r>
          </a:p>
          <a:p>
            <a:pPr marL="1371600" lvl="3" indent="0">
              <a:buNone/>
            </a:pPr>
            <a:r>
              <a:rPr lang="en-US" dirty="0"/>
              <a:t>- Science Literacy!!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6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51812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36" y="0"/>
            <a:ext cx="8966555" cy="6724916"/>
          </a:xfrm>
        </p:spPr>
      </p:pic>
      <p:sp>
        <p:nvSpPr>
          <p:cNvPr id="4" name="TextBox 3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253826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30846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96826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203800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Future Lectures or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https://wilkelab.org/classes/SDS348_spring_2015.html</a:t>
            </a:r>
            <a:endParaRPr lang="en-US" dirty="0"/>
          </a:p>
          <a:p>
            <a:r>
              <a:rPr lang="en-US" b="1" dirty="0">
                <a:hlinkClick r:id="rId3"/>
              </a:rPr>
              <a:t>https://r4ds.had.co.nz/index.html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69033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9480"/>
            <a:ext cx="12192000" cy="1496333"/>
          </a:xfrm>
        </p:spPr>
        <p:txBody>
          <a:bodyPr/>
          <a:lstStyle/>
          <a:p>
            <a:pPr algn="ctr"/>
            <a:r>
              <a:rPr lang="en-US" dirty="0"/>
              <a:t>Hands on R Workshop!</a:t>
            </a:r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17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E216-413C-6248-A644-2DC06ADA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+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2C2A3-01CC-0842-9422-7AB9D1778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activity today will be running on R studio cloud: </a:t>
            </a:r>
            <a:r>
              <a:rPr lang="en-US" dirty="0">
                <a:hlinkClick r:id="rId2"/>
              </a:rPr>
              <a:t>https://rstudio.cloud/projects</a:t>
            </a:r>
            <a:endParaRPr lang="en-US" dirty="0"/>
          </a:p>
          <a:p>
            <a:r>
              <a:rPr lang="en-US" dirty="0"/>
              <a:t>To run the activity, add a new project from Git Repo.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the following repo: </a:t>
            </a:r>
            <a:r>
              <a:rPr lang="en-US" dirty="0">
                <a:hlinkClick r:id="rId3"/>
              </a:rPr>
              <a:t>https://github.com/darlanminussi/gsbs_workshop_2021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B8DF50D-8AF4-1747-955B-E0D9DCB2E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5"/>
          <a:stretch/>
        </p:blipFill>
        <p:spPr>
          <a:xfrm>
            <a:off x="2078595" y="3118179"/>
            <a:ext cx="8309317" cy="167624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AD4DE4A-122E-3440-A7AE-CD62080DB4A0}"/>
              </a:ext>
            </a:extLst>
          </p:cNvPr>
          <p:cNvSpPr/>
          <p:nvPr/>
        </p:nvSpPr>
        <p:spPr>
          <a:xfrm>
            <a:off x="8183975" y="4239040"/>
            <a:ext cx="1913206" cy="26756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695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13EB-A7A3-9E4D-9740-6C5CD532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2"/>
            <a:ext cx="10515600" cy="1325563"/>
          </a:xfrm>
        </p:spPr>
        <p:txBody>
          <a:bodyPr/>
          <a:lstStyle/>
          <a:p>
            <a:r>
              <a:rPr lang="en-US" dirty="0"/>
              <a:t>R + </a:t>
            </a:r>
            <a:r>
              <a:rPr lang="en-US" dirty="0" err="1"/>
              <a:t>Rstudio</a:t>
            </a:r>
            <a:r>
              <a:rPr lang="en-US" dirty="0"/>
              <a:t>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B92A9-D798-D54F-9847-B8B41146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255"/>
            <a:ext cx="10515600" cy="51800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you want to run R locally you can! You just need to install both R and R Studio separately. </a:t>
            </a:r>
          </a:p>
          <a:p>
            <a:r>
              <a:rPr lang="en-US" dirty="0"/>
              <a:t>To install R: </a:t>
            </a:r>
            <a:r>
              <a:rPr lang="en-US" dirty="0">
                <a:hlinkClick r:id="rId2"/>
              </a:rPr>
              <a:t>https://cran.microsoft.com/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install </a:t>
            </a:r>
            <a:r>
              <a:rPr lang="en-US" dirty="0" err="1"/>
              <a:t>Rstudio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https://www.rstudio.com/products/rstudio/download/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CATS</a:t>
            </a:r>
            <a:r>
              <a:rPr lang="en-US" dirty="0"/>
              <a:t> (computational assistance and tutorial session) can help you as well. More info here: </a:t>
            </a:r>
            <a:r>
              <a:rPr lang="en-US" dirty="0">
                <a:hlinkClick r:id="rId4"/>
              </a:rPr>
              <a:t>https://gsbs.uth.edu/quantitative-sciences/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3A700-E67C-1747-9046-E8886DCD1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2625"/>
            <a:ext cx="5834966" cy="1582474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6CB5B1CB-BEBA-BB4D-9415-24CDA9411A14}"/>
              </a:ext>
            </a:extLst>
          </p:cNvPr>
          <p:cNvSpPr/>
          <p:nvPr/>
        </p:nvSpPr>
        <p:spPr>
          <a:xfrm>
            <a:off x="925648" y="2945685"/>
            <a:ext cx="1957057" cy="47573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198AA4-2471-4B4E-9B7B-8251A5748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11" y="4102119"/>
            <a:ext cx="1284530" cy="14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0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5218-3E04-4019-A11B-CDCBC167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+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78EC8-F79C-470B-B3A0-A272CD32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Defining terms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tools of the trade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Statistics Etiquette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properly formatted data look like?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Notes on effective visualizations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Hands-on R workshop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A4A4-4E47-C244-A217-19B6F9E2DA01}"/>
              </a:ext>
            </a:extLst>
          </p:cNvPr>
          <p:cNvSpPr txBox="1"/>
          <p:nvPr/>
        </p:nvSpPr>
        <p:spPr>
          <a:xfrm>
            <a:off x="1964724" y="3429000"/>
            <a:ext cx="28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“Coding” Section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8D138-39C5-4449-8E9B-181AB5B74EC7}"/>
              </a:ext>
            </a:extLst>
          </p:cNvPr>
          <p:cNvSpPr txBox="1"/>
          <p:nvPr/>
        </p:nvSpPr>
        <p:spPr>
          <a:xfrm>
            <a:off x="1964724" y="1388825"/>
            <a:ext cx="28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“Rant” Section </a:t>
            </a:r>
          </a:p>
        </p:txBody>
      </p:sp>
    </p:spTree>
    <p:extLst>
      <p:ext uri="{BB962C8B-B14F-4D97-AF65-F5344CB8AC3E}">
        <p14:creationId xmlns:p14="http://schemas.microsoft.com/office/powerpoint/2010/main" val="236074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376A-0AFE-4B4E-9AD2-05436660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AB06-AD58-440B-B8B1-5B4142D6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i="1" dirty="0"/>
              <a:t>Like any scientist at the wet bench, computational science takes time and practice to learn and understand. </a:t>
            </a:r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r>
              <a:rPr lang="en-US" sz="3200" b="1" i="1" u="sng" dirty="0"/>
              <a:t>It is not something that can be learned in a day.</a:t>
            </a:r>
          </a:p>
          <a:p>
            <a:pPr marL="0" indent="0" algn="ctr">
              <a:buNone/>
            </a:pPr>
            <a:endParaRPr lang="en-US" sz="3200" b="1" i="1" u="sng" dirty="0"/>
          </a:p>
          <a:p>
            <a:pPr marL="0" indent="0">
              <a:buNone/>
            </a:pPr>
            <a:r>
              <a:rPr lang="en-US" sz="3200" dirty="0"/>
              <a:t>Need some help? QS offers the </a:t>
            </a:r>
            <a:r>
              <a:rPr lang="en-US" sz="3200" b="1" dirty="0"/>
              <a:t>CATS</a:t>
            </a:r>
            <a:r>
              <a:rPr lang="en-US" sz="3200" dirty="0"/>
              <a:t> (computational assistance and tutorial session) program. More info here: </a:t>
            </a:r>
            <a:r>
              <a:rPr lang="en-US" sz="3200" dirty="0">
                <a:hlinkClick r:id="rId3"/>
              </a:rPr>
              <a:t>https://gsbs.uth.edu/quantitative-sciences/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ology&amp;#39;s ImageNet Moment&amp;#39; — DeepMind Says Its AlphaFold Has Cracked a  50-Year-Old Biology Challenge | by Synced | SyncedReview | Medium">
            <a:extLst>
              <a:ext uri="{FF2B5EF4-FFF2-40B4-BE49-F238E27FC236}">
                <a16:creationId xmlns:a16="http://schemas.microsoft.com/office/drawing/2014/main" id="{0DA802B4-19FE-AE46-B6F3-EF865DF9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45" y="2734812"/>
            <a:ext cx="4549582" cy="204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alysis of gene function enrichment and construction of functional... |  Download Scientific Diagram">
            <a:extLst>
              <a:ext uri="{FF2B5EF4-FFF2-40B4-BE49-F238E27FC236}">
                <a16:creationId xmlns:a16="http://schemas.microsoft.com/office/drawing/2014/main" id="{0E1BFD0B-FD28-B542-A9A0-243B1164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396" y="4421740"/>
            <a:ext cx="3413594" cy="19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uman Genome Project - Wikipedia">
            <a:extLst>
              <a:ext uri="{FF2B5EF4-FFF2-40B4-BE49-F238E27FC236}">
                <a16:creationId xmlns:a16="http://schemas.microsoft.com/office/drawing/2014/main" id="{B4E707F4-4F67-A64B-95D3-56EEDF63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991" y="164111"/>
            <a:ext cx="2056759" cy="204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1732D-42FD-40AE-B912-049A8789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BCB8-BDB1-421A-8885-6EE2B2B50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2" y="1928600"/>
            <a:ext cx="3511962" cy="7182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Data Science</a:t>
            </a:r>
          </a:p>
          <a:p>
            <a:pPr marL="0" indent="0" algn="ctr">
              <a:buNone/>
            </a:pPr>
            <a:r>
              <a:rPr lang="en-US" sz="1700" dirty="0"/>
              <a:t>for all fields not specific to biology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6C3DFD-3819-434D-97DE-14B2C6FC4B93}"/>
              </a:ext>
            </a:extLst>
          </p:cNvPr>
          <p:cNvSpPr/>
          <p:nvPr/>
        </p:nvSpPr>
        <p:spPr>
          <a:xfrm>
            <a:off x="3829844" y="1879386"/>
            <a:ext cx="1242646" cy="510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783E0-A430-4F47-9F7C-4C8C512680D8}"/>
              </a:ext>
            </a:extLst>
          </p:cNvPr>
          <p:cNvSpPr txBox="1">
            <a:spLocks/>
          </p:cNvSpPr>
          <p:nvPr/>
        </p:nvSpPr>
        <p:spPr>
          <a:xfrm>
            <a:off x="520421" y="2859971"/>
            <a:ext cx="2280138" cy="718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800" dirty="0"/>
              <a:t>Specific to Biology/Medicine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A9836-9513-4F5B-A361-3A8CBE2B73EC}"/>
              </a:ext>
            </a:extLst>
          </p:cNvPr>
          <p:cNvCxnSpPr>
            <a:cxnSpLocks/>
          </p:cNvCxnSpPr>
          <p:nvPr/>
        </p:nvCxnSpPr>
        <p:spPr>
          <a:xfrm>
            <a:off x="1359212" y="3487521"/>
            <a:ext cx="658037" cy="334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66881A-5576-4615-AB13-200D7507D08F}"/>
              </a:ext>
            </a:extLst>
          </p:cNvPr>
          <p:cNvSpPr txBox="1">
            <a:spLocks/>
          </p:cNvSpPr>
          <p:nvPr/>
        </p:nvSpPr>
        <p:spPr>
          <a:xfrm>
            <a:off x="532415" y="3835294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/>
              <a:t>Bioinformatics/Computational Biology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DB0F0B-C052-4A76-A328-1E9520BABD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77" r="18663"/>
          <a:stretch/>
        </p:blipFill>
        <p:spPr>
          <a:xfrm>
            <a:off x="5094679" y="692224"/>
            <a:ext cx="2995123" cy="2736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259928-2F0A-46CE-A91B-A5CEAF6F5F4D}"/>
              </a:ext>
            </a:extLst>
          </p:cNvPr>
          <p:cNvSpPr/>
          <p:nvPr/>
        </p:nvSpPr>
        <p:spPr>
          <a:xfrm>
            <a:off x="5216768" y="735664"/>
            <a:ext cx="2678259" cy="25840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493EC5-15A6-4120-A80A-D6C8C20AD02E}"/>
              </a:ext>
            </a:extLst>
          </p:cNvPr>
          <p:cNvSpPr txBox="1">
            <a:spLocks/>
          </p:cNvSpPr>
          <p:nvPr/>
        </p:nvSpPr>
        <p:spPr>
          <a:xfrm>
            <a:off x="520421" y="4165182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/>
              <a:t>Methods incorporated: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Pattern Identification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Data Mining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Visualization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30019A-27EE-4AFC-A42D-C674AFCF45C9}"/>
              </a:ext>
            </a:extLst>
          </p:cNvPr>
          <p:cNvSpPr txBox="1">
            <a:spLocks/>
          </p:cNvSpPr>
          <p:nvPr/>
        </p:nvSpPr>
        <p:spPr>
          <a:xfrm>
            <a:off x="4018309" y="3847457"/>
            <a:ext cx="3876718" cy="2720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Topics within medicine: </a:t>
            </a:r>
          </a:p>
          <a:p>
            <a:pPr>
              <a:buFontTx/>
              <a:buChar char="-"/>
            </a:pPr>
            <a:r>
              <a:rPr lang="en-US" sz="1800" dirty="0"/>
              <a:t>sequence alignment</a:t>
            </a:r>
          </a:p>
          <a:p>
            <a:pPr>
              <a:buFontTx/>
              <a:buChar char="-"/>
            </a:pPr>
            <a:r>
              <a:rPr lang="en-US" sz="1800" dirty="0"/>
              <a:t>drug design</a:t>
            </a:r>
          </a:p>
          <a:p>
            <a:pPr>
              <a:buFontTx/>
              <a:buChar char="-"/>
            </a:pPr>
            <a:r>
              <a:rPr lang="en-US" sz="1800" dirty="0"/>
              <a:t>drug discovery</a:t>
            </a:r>
          </a:p>
          <a:p>
            <a:pPr>
              <a:buFontTx/>
              <a:buChar char="-"/>
            </a:pPr>
            <a:r>
              <a:rPr lang="en-US" sz="1800" dirty="0"/>
              <a:t>protein structure</a:t>
            </a:r>
          </a:p>
          <a:p>
            <a:pPr>
              <a:buFontTx/>
              <a:buChar char="-"/>
            </a:pPr>
            <a:r>
              <a:rPr lang="en-US" sz="1800" dirty="0"/>
              <a:t>gene/protein interactions including function associations</a:t>
            </a:r>
          </a:p>
          <a:p>
            <a:pPr>
              <a:buFontTx/>
              <a:buChar char="-"/>
            </a:pPr>
            <a:r>
              <a:rPr lang="en-US" sz="1800" dirty="0"/>
              <a:t>evolution</a:t>
            </a:r>
          </a:p>
        </p:txBody>
      </p:sp>
      <p:pic>
        <p:nvPicPr>
          <p:cNvPr id="1028" name="Picture 4" descr="The Future of Drug Discovery: AI, Automation and Beyond | Technology  Networks">
            <a:extLst>
              <a:ext uri="{FF2B5EF4-FFF2-40B4-BE49-F238E27FC236}">
                <a16:creationId xmlns:a16="http://schemas.microsoft.com/office/drawing/2014/main" id="{D6F966D4-DB9F-BF42-9539-E69EC2A3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245" y="1467126"/>
            <a:ext cx="1989354" cy="111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6 Things Charles Darwin Did Not Know">
            <a:extLst>
              <a:ext uri="{FF2B5EF4-FFF2-40B4-BE49-F238E27FC236}">
                <a16:creationId xmlns:a16="http://schemas.microsoft.com/office/drawing/2014/main" id="{5A44E60F-5926-7C4E-9EF7-AC659EE5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953" y="3494396"/>
            <a:ext cx="3413594" cy="2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6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6" grpId="0"/>
      <p:bldP spid="18" grpId="0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32D-42FD-40AE-B912-049A8789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Terms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6C3DFD-3819-434D-97DE-14B2C6FC4B93}"/>
              </a:ext>
            </a:extLst>
          </p:cNvPr>
          <p:cNvSpPr/>
          <p:nvPr/>
        </p:nvSpPr>
        <p:spPr>
          <a:xfrm>
            <a:off x="3829844" y="1879386"/>
            <a:ext cx="1242646" cy="510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783E0-A430-4F47-9F7C-4C8C512680D8}"/>
              </a:ext>
            </a:extLst>
          </p:cNvPr>
          <p:cNvSpPr txBox="1">
            <a:spLocks/>
          </p:cNvSpPr>
          <p:nvPr/>
        </p:nvSpPr>
        <p:spPr>
          <a:xfrm>
            <a:off x="520421" y="2859971"/>
            <a:ext cx="2280138" cy="718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800" dirty="0"/>
              <a:t>Specific to Biology/Medicine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A9836-9513-4F5B-A361-3A8CBE2B73EC}"/>
              </a:ext>
            </a:extLst>
          </p:cNvPr>
          <p:cNvCxnSpPr>
            <a:cxnSpLocks/>
          </p:cNvCxnSpPr>
          <p:nvPr/>
        </p:nvCxnSpPr>
        <p:spPr>
          <a:xfrm>
            <a:off x="1359212" y="3487521"/>
            <a:ext cx="658037" cy="334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66881A-5576-4615-AB13-200D7507D08F}"/>
              </a:ext>
            </a:extLst>
          </p:cNvPr>
          <p:cNvSpPr txBox="1">
            <a:spLocks/>
          </p:cNvSpPr>
          <p:nvPr/>
        </p:nvSpPr>
        <p:spPr>
          <a:xfrm>
            <a:off x="532415" y="3835294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Biostatistics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DB0F0B-C052-4A76-A328-1E9520BAB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7" r="18663"/>
          <a:stretch/>
        </p:blipFill>
        <p:spPr>
          <a:xfrm>
            <a:off x="5094679" y="692224"/>
            <a:ext cx="2995123" cy="2736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259928-2F0A-46CE-A91B-A5CEAF6F5F4D}"/>
              </a:ext>
            </a:extLst>
          </p:cNvPr>
          <p:cNvSpPr/>
          <p:nvPr/>
        </p:nvSpPr>
        <p:spPr>
          <a:xfrm>
            <a:off x="6904892" y="1289537"/>
            <a:ext cx="990135" cy="58984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493EC5-15A6-4120-A80A-D6C8C20AD02E}"/>
              </a:ext>
            </a:extLst>
          </p:cNvPr>
          <p:cNvSpPr txBox="1">
            <a:spLocks/>
          </p:cNvSpPr>
          <p:nvPr/>
        </p:nvSpPr>
        <p:spPr>
          <a:xfrm>
            <a:off x="513177" y="4321277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/>
              <a:t>Much more stats heavy, occasionally more theoretical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30019A-27EE-4AFC-A42D-C674AFCF45C9}"/>
              </a:ext>
            </a:extLst>
          </p:cNvPr>
          <p:cNvSpPr txBox="1">
            <a:spLocks/>
          </p:cNvSpPr>
          <p:nvPr/>
        </p:nvSpPr>
        <p:spPr>
          <a:xfrm>
            <a:off x="4018309" y="3847457"/>
            <a:ext cx="3876718" cy="2720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Topics within medicine: </a:t>
            </a:r>
          </a:p>
          <a:p>
            <a:pPr>
              <a:buFontTx/>
              <a:buChar char="-"/>
            </a:pPr>
            <a:r>
              <a:rPr lang="en-US" sz="1800" dirty="0"/>
              <a:t>Epidemiology</a:t>
            </a:r>
          </a:p>
          <a:p>
            <a:pPr>
              <a:buFontTx/>
              <a:buChar char="-"/>
            </a:pPr>
            <a:r>
              <a:rPr lang="en-US" sz="1800" dirty="0"/>
              <a:t>Population genetics</a:t>
            </a:r>
          </a:p>
          <a:p>
            <a:pPr>
              <a:buFontTx/>
              <a:buChar char="-"/>
            </a:pPr>
            <a:r>
              <a:rPr lang="en-US" sz="1800" dirty="0"/>
              <a:t>Clinical trials </a:t>
            </a:r>
          </a:p>
        </p:txBody>
      </p:sp>
      <p:pic>
        <p:nvPicPr>
          <p:cNvPr id="2052" name="Picture 4" descr="Numerators, denominators and populations at risk | Health Knowledge">
            <a:extLst>
              <a:ext uri="{FF2B5EF4-FFF2-40B4-BE49-F238E27FC236}">
                <a16:creationId xmlns:a16="http://schemas.microsoft.com/office/drawing/2014/main" id="{2FE8CD7A-EF73-324B-939F-9F74E920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44" y="827549"/>
            <a:ext cx="3321498" cy="194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pulation Genetics - an overview | ScienceDirect Topics">
            <a:extLst>
              <a:ext uri="{FF2B5EF4-FFF2-40B4-BE49-F238E27FC236}">
                <a16:creationId xmlns:a16="http://schemas.microsoft.com/office/drawing/2014/main" id="{2EDB2BCB-5B5A-9A49-9074-869910BC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20" y="2887317"/>
            <a:ext cx="3546719" cy="15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LINICAL TRIALS | CancerGRACE">
            <a:extLst>
              <a:ext uri="{FF2B5EF4-FFF2-40B4-BE49-F238E27FC236}">
                <a16:creationId xmlns:a16="http://schemas.microsoft.com/office/drawing/2014/main" id="{77F6EB14-01E9-4243-8B34-E4920768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20" y="4507386"/>
            <a:ext cx="3733097" cy="208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28B5F73-5299-A946-955E-9DC86C2CDAA3}"/>
              </a:ext>
            </a:extLst>
          </p:cNvPr>
          <p:cNvSpPr txBox="1">
            <a:spLocks/>
          </p:cNvSpPr>
          <p:nvPr/>
        </p:nvSpPr>
        <p:spPr>
          <a:xfrm>
            <a:off x="397072" y="1928600"/>
            <a:ext cx="3511962" cy="718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700"/>
              <a:t>for all fields not specific to biology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916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A932C-36D4-4E4A-B343-88F47F66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3" y="1777559"/>
            <a:ext cx="5036233" cy="2072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FDF09-1743-E347-9E23-C410727C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66" y="1790607"/>
            <a:ext cx="5894363" cy="2059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36A0CB-A30F-9E4F-AC84-2175E20AA102}"/>
              </a:ext>
            </a:extLst>
          </p:cNvPr>
          <p:cNvSpPr txBox="1"/>
          <p:nvPr/>
        </p:nvSpPr>
        <p:spPr>
          <a:xfrm>
            <a:off x="170571" y="393710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School = Being able to think critically of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AFB7B-B12E-284C-836A-B03D31390465}"/>
              </a:ext>
            </a:extLst>
          </p:cNvPr>
          <p:cNvSpPr txBox="1"/>
          <p:nvPr/>
        </p:nvSpPr>
        <p:spPr>
          <a:xfrm>
            <a:off x="6010715" y="393710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Lots of software or coding packages intended for biologists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C4160-5492-2843-92BC-87D94E3ABDBC}"/>
              </a:ext>
            </a:extLst>
          </p:cNvPr>
          <p:cNvSpPr txBox="1"/>
          <p:nvPr/>
        </p:nvSpPr>
        <p:spPr>
          <a:xfrm>
            <a:off x="2814125" y="556551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help with coding</a:t>
            </a:r>
          </a:p>
        </p:txBody>
      </p:sp>
      <p:pic>
        <p:nvPicPr>
          <p:cNvPr id="3074" name="Picture 2" descr="download.logo.wine/logo/Stack_Overflow/Stack_Ov...">
            <a:extLst>
              <a:ext uri="{FF2B5EF4-FFF2-40B4-BE49-F238E27FC236}">
                <a16:creationId xmlns:a16="http://schemas.microsoft.com/office/drawing/2014/main" id="{AD9FB8E5-F856-7B48-8F17-6BE9CCEEC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5" b="31778"/>
          <a:stretch/>
        </p:blipFill>
        <p:spPr bwMode="auto">
          <a:xfrm>
            <a:off x="3300632" y="4529797"/>
            <a:ext cx="5478193" cy="118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5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11197</TotalTime>
  <Words>1568</Words>
  <Application>Microsoft Macintosh PowerPoint</Application>
  <PresentationFormat>Widescreen</PresentationFormat>
  <Paragraphs>313</Paragraphs>
  <Slides>48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Franklin Gothic Medium</vt:lpstr>
      <vt:lpstr>Office Theme</vt:lpstr>
      <vt:lpstr>A VERY brief discussion of data analysis and computational biology</vt:lpstr>
      <vt:lpstr>Who I am?</vt:lpstr>
      <vt:lpstr>Why I care</vt:lpstr>
      <vt:lpstr>Why you should care</vt:lpstr>
      <vt:lpstr>Agenda + Goals</vt:lpstr>
      <vt:lpstr>Remember</vt:lpstr>
      <vt:lpstr>Defining Terms</vt:lpstr>
      <vt:lpstr>Defining Terms</vt:lpstr>
      <vt:lpstr>Tools of the trade #1</vt:lpstr>
      <vt:lpstr>Tools of the trade #2</vt:lpstr>
      <vt:lpstr>Tools of the trade #2</vt:lpstr>
      <vt:lpstr>Tools of the trade #3</vt:lpstr>
      <vt:lpstr>Tools of the trade #4 – AI, frequently wrong</vt:lpstr>
      <vt:lpstr>Tools of the trade #4 - AI, frequently useful</vt:lpstr>
      <vt:lpstr>Tools of the trade #4 – AI</vt:lpstr>
      <vt:lpstr>Brief Statistics Etiquette </vt:lpstr>
      <vt:lpstr>Break? 3-5 min? Entering ”Coding” Section</vt:lpstr>
      <vt:lpstr>Graphic Literacy</vt:lpstr>
      <vt:lpstr>Why tidy data matters?</vt:lpstr>
      <vt:lpstr>What is messy data?</vt:lpstr>
      <vt:lpstr>What is tidy data?</vt:lpstr>
      <vt:lpstr>Tools for making tidy data and nice visuals</vt:lpstr>
      <vt:lpstr>What is an effective data visualization?</vt:lpstr>
      <vt:lpstr>Less is more…usually</vt:lpstr>
      <vt:lpstr>Make sure the figure is worth showing</vt:lpstr>
      <vt:lpstr>Avoid Pie Charts and 3D</vt:lpstr>
      <vt:lpstr>Avoid Pie Charts and 3D</vt:lpstr>
      <vt:lpstr>Aim for three variables, no more than four. </vt:lpstr>
      <vt:lpstr>Limit the use of colors</vt:lpstr>
      <vt:lpstr>Keep it 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Future Lectures or Notes</vt:lpstr>
      <vt:lpstr>Hands on R Workshop!</vt:lpstr>
      <vt:lpstr>R + RStudio</vt:lpstr>
      <vt:lpstr>R + Rstudio Locally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discussion of computational biology</dc:title>
  <dc:creator>Frank Lenoir</dc:creator>
  <cp:lastModifiedBy>Frank Lenoir</cp:lastModifiedBy>
  <cp:revision>24</cp:revision>
  <dcterms:created xsi:type="dcterms:W3CDTF">2021-07-07T14:38:07Z</dcterms:created>
  <dcterms:modified xsi:type="dcterms:W3CDTF">2024-08-12T19:57:21Z</dcterms:modified>
</cp:coreProperties>
</file>